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2" r:id="rId3"/>
    <p:sldId id="257" r:id="rId4"/>
    <p:sldId id="258" r:id="rId5"/>
    <p:sldId id="259" r:id="rId6"/>
    <p:sldId id="260" r:id="rId7"/>
    <p:sldId id="271" r:id="rId8"/>
    <p:sldId id="262" r:id="rId9"/>
    <p:sldId id="263" r:id="rId10"/>
    <p:sldId id="264" r:id="rId11"/>
    <p:sldId id="261" r:id="rId12"/>
    <p:sldId id="265" r:id="rId13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36 ALUNNI </a:t>
                    </a:r>
                    <a:r>
                      <a:rPr lang="en-US"/>
                      <a:t>33%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6.9086559080054431E-3"/>
                  <c:y val="-0.17234442588816296"/>
                </c:manualLayout>
              </c:layout>
              <c:tx>
                <c:rich>
                  <a:bodyPr/>
                  <a:lstStyle/>
                  <a:p>
                    <a:r>
                      <a:rPr lang="en-US" smtClean="0"/>
                      <a:t>37 ALUNNI </a:t>
                    </a:r>
                    <a:r>
                      <a:rPr lang="en-US"/>
                      <a:t>34%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31 ALUNNI </a:t>
                    </a:r>
                    <a:r>
                      <a:rPr lang="en-US"/>
                      <a:t>28%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6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36</c:v>
                </c:pt>
                <c:pt idx="1">
                  <c:v>37</c:v>
                </c:pt>
                <c:pt idx="2">
                  <c:v>31</c:v>
                </c:pt>
                <c:pt idx="3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smtClean="0"/>
                      <a:t>35 ALUNNI </a:t>
                    </a:r>
                    <a:r>
                      <a:rPr lang="en-US"/>
                      <a:t>32%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tx>
                <c:rich>
                  <a:bodyPr/>
                  <a:lstStyle/>
                  <a:p>
                    <a:r>
                      <a:rPr lang="en-US" smtClean="0"/>
                      <a:t>46 ALUNNI </a:t>
                    </a:r>
                    <a:r>
                      <a:rPr lang="en-US"/>
                      <a:t>42%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19 ALUNNI </a:t>
                    </a:r>
                    <a:r>
                      <a:rPr lang="en-US"/>
                      <a:t>17%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10 ALUNNI </a:t>
                    </a:r>
                    <a:r>
                      <a:rPr lang="en-US"/>
                      <a:t>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35</c:v>
                </c:pt>
                <c:pt idx="1">
                  <c:v>46</c:v>
                </c:pt>
                <c:pt idx="2">
                  <c:v>19</c:v>
                </c:pt>
                <c:pt idx="3">
                  <c:v>10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overlay val="0"/>
      <c:txPr>
        <a:bodyPr/>
        <a:lstStyle/>
        <a:p>
          <a:pPr>
            <a:defRPr sz="18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9.9698644595044988E-2"/>
                  <c:y val="0.13292943910187005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21 ALUNNI </a:t>
                    </a:r>
                    <a:r>
                      <a:rPr lang="en-US" dirty="0"/>
                      <a:t>19%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46 ALUNNI </a:t>
                    </a:r>
                    <a:r>
                      <a:rPr lang="en-US"/>
                      <a:t>42%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33 ALUNNI </a:t>
                    </a:r>
                    <a:r>
                      <a:rPr lang="en-US"/>
                      <a:t>30%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10 ALUNNI </a:t>
                    </a:r>
                    <a:r>
                      <a:rPr lang="en-US"/>
                      <a:t>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21</c:v>
                </c:pt>
                <c:pt idx="1">
                  <c:v>46</c:v>
                </c:pt>
                <c:pt idx="2">
                  <c:v>33</c:v>
                </c:pt>
                <c:pt idx="3">
                  <c:v>10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18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0.18968002988330096"/>
                  <c:y val="-0.13879143636818131"/>
                </c:manualLayout>
              </c:layout>
              <c:tx>
                <c:rich>
                  <a:bodyPr/>
                  <a:lstStyle/>
                  <a:p>
                    <a:r>
                      <a:rPr lang="en-US" smtClean="0"/>
                      <a:t>33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30%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0.15413947769975672"/>
                  <c:y val="-0.13578460900177758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39 ALUNNI</a:t>
                    </a:r>
                  </a:p>
                  <a:p>
                    <a:r>
                      <a:rPr lang="en-US" dirty="0" smtClean="0"/>
                      <a:t> </a:t>
                    </a:r>
                    <a:r>
                      <a:rPr lang="en-US" dirty="0"/>
                      <a:t>36%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>
                <c:manualLayout>
                  <c:x val="0.13266900333069567"/>
                  <c:y val="0.19860662183368516"/>
                </c:manualLayout>
              </c:layout>
              <c:tx>
                <c:rich>
                  <a:bodyPr/>
                  <a:lstStyle/>
                  <a:p>
                    <a:r>
                      <a:rPr lang="en-US" smtClean="0"/>
                      <a:t>19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18</c:v>
                </c:pt>
                <c:pt idx="1">
                  <c:v>33</c:v>
                </c:pt>
                <c:pt idx="2">
                  <c:v>39</c:v>
                </c:pt>
                <c:pt idx="3">
                  <c:v>19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28 ALUNNI </a:t>
                    </a:r>
                    <a:r>
                      <a:rPr lang="en-US"/>
                      <a:t>26%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52 ALUNNI </a:t>
                    </a:r>
                    <a:r>
                      <a:rPr lang="en-US"/>
                      <a:t>47%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22 ALUNNI </a:t>
                    </a:r>
                    <a:r>
                      <a:rPr lang="en-US"/>
                      <a:t>20%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8 ALUNNI </a:t>
                    </a:r>
                    <a:r>
                      <a:rPr lang="en-US"/>
                      <a:t>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28</c:v>
                </c:pt>
                <c:pt idx="1">
                  <c:v>52</c:v>
                </c:pt>
                <c:pt idx="2">
                  <c:v>22</c:v>
                </c:pt>
                <c:pt idx="3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25 ALUNNI</a:t>
                    </a:r>
                  </a:p>
                  <a:p>
                    <a:r>
                      <a:rPr lang="en-US" dirty="0" smtClean="0"/>
                      <a:t>23</a:t>
                    </a:r>
                    <a:r>
                      <a:rPr lang="en-US" dirty="0"/>
                      <a:t>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46 ALUNNI </a:t>
                    </a:r>
                    <a:r>
                      <a:rPr lang="en-US"/>
                      <a:t>42%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32 ALUNNI </a:t>
                    </a:r>
                    <a:r>
                      <a:rPr lang="en-US"/>
                      <a:t>29%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6 ALUNNI </a:t>
                    </a:r>
                    <a:r>
                      <a:rPr lang="en-US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20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25</c:v>
                </c:pt>
                <c:pt idx="1">
                  <c:v>46</c:v>
                </c:pt>
                <c:pt idx="2">
                  <c:v>32</c:v>
                </c:pt>
                <c:pt idx="3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39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43 ALUNNI </a:t>
                    </a:r>
                    <a:r>
                      <a:rPr lang="en-US"/>
                      <a:t>39%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23 ALUNNI </a:t>
                    </a:r>
                    <a:r>
                      <a:rPr lang="en-US"/>
                      <a:t>21%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39</c:v>
                </c:pt>
                <c:pt idx="1">
                  <c:v>43</c:v>
                </c:pt>
                <c:pt idx="2">
                  <c:v>23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21 ALUNNI </a:t>
                    </a:r>
                    <a:r>
                      <a:rPr lang="en-US"/>
                      <a:t>19%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50 ALUNNI </a:t>
                    </a:r>
                    <a:r>
                      <a:rPr lang="en-US"/>
                      <a:t>46%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30 ALUNNI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9 ALUNNI </a:t>
                    </a:r>
                    <a:r>
                      <a:rPr lang="en-US"/>
                      <a:t>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20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21</c:v>
                </c:pt>
                <c:pt idx="1">
                  <c:v>50</c:v>
                </c:pt>
                <c:pt idx="2">
                  <c:v>30</c:v>
                </c:pt>
                <c:pt idx="3">
                  <c:v>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smtClean="0"/>
                      <a:t>37 ALUNNI </a:t>
                    </a:r>
                    <a:r>
                      <a:rPr lang="en-US"/>
                      <a:t>34%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3.5523265502799432E-2"/>
                  <c:y val="-0.21901900746660333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44 ALUNNI </a:t>
                    </a:r>
                    <a:r>
                      <a:rPr lang="en-US" dirty="0"/>
                      <a:t>40%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23 ALUNNI </a:t>
                    </a:r>
                    <a:r>
                      <a:rPr lang="en-US"/>
                      <a:t>21%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6 ALUNNI </a:t>
                    </a:r>
                    <a:r>
                      <a:rPr lang="en-US" dirty="0"/>
                      <a:t>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20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37</c:v>
                </c:pt>
                <c:pt idx="1">
                  <c:v>44</c:v>
                </c:pt>
                <c:pt idx="2">
                  <c:v>23</c:v>
                </c:pt>
                <c:pt idx="3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overlay val="0"/>
      <c:txPr>
        <a:bodyPr/>
        <a:lstStyle/>
        <a:p>
          <a:pPr>
            <a:defRPr sz="18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smtClean="0"/>
                      <a:t>38 ALUNNI </a:t>
                    </a:r>
                    <a:r>
                      <a:rPr lang="en-US" dirty="0"/>
                      <a:t>33%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tx>
                <c:rich>
                  <a:bodyPr/>
                  <a:lstStyle/>
                  <a:p>
                    <a:r>
                      <a:rPr lang="en-US" smtClean="0"/>
                      <a:t>40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28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8 ALUNNI </a:t>
                    </a:r>
                    <a:r>
                      <a:rPr lang="en-US"/>
                      <a:t>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Foglio1!$B$2:$B$5</c:f>
              <c:numCache>
                <c:formatCode>General</c:formatCode>
                <c:ptCount val="4"/>
                <c:pt idx="0">
                  <c:v>38</c:v>
                </c:pt>
                <c:pt idx="1">
                  <c:v>40</c:v>
                </c:pt>
                <c:pt idx="2">
                  <c:v>28</c:v>
                </c:pt>
                <c:pt idx="3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12318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4710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130841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631409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04979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840257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88041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931413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976840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54586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982829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6F1A8B-9E79-46E6-BC49-19D4CAD8F767}" type="datetimeFigureOut">
              <a:rPr lang="it-IT" smtClean="0"/>
              <a:t>19/06/2018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126323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olo 1"/>
          <p:cNvSpPr>
            <a:spLocks noGrp="1"/>
          </p:cNvSpPr>
          <p:nvPr/>
        </p:nvSpPr>
        <p:spPr>
          <a:xfrm>
            <a:off x="685800" y="1556792"/>
            <a:ext cx="7772400" cy="3744416"/>
          </a:xfrm>
          <a:prstGeom prst="rect">
            <a:avLst/>
          </a:prstGeom>
          <a:ln w="31750">
            <a:solidFill>
              <a:srgbClr val="FF0000"/>
            </a:solidFill>
          </a:ln>
        </p:spPr>
        <p:txBody>
          <a:bodyPr vert="horz" lIns="91440" tIns="45720" rIns="91440" bIns="45720" rtlCol="0" anchor="ctr">
            <a:normAutofit fontScale="67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t-IT" sz="2700" b="1" dirty="0" smtClean="0">
                <a:solidFill>
                  <a:srgbClr val="FF0000"/>
                </a:solidFill>
              </a:rPr>
              <a:t>A.S. 2017-2018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ISTITUTO COMPRENSIVO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MUSTI-DIMICCOLI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SCUOLA SECONDARIA 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CLASSI PRIME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PROVE  PER COMPETENZE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DELL’ UDA 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«RIFLETTIAMO SULL’ AMBIENTE»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DI SINTESI 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2 QUADRIMESTRE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( ELABORAZIONE A CURA DELLE F.S. BRUNO </a:t>
            </a:r>
            <a:r>
              <a:rPr lang="it-IT" sz="2700" b="1" smtClean="0">
                <a:solidFill>
                  <a:srgbClr val="FF0000"/>
                </a:solidFill>
              </a:rPr>
              <a:t>ANNA MARIA,</a:t>
            </a:r>
            <a:endParaRPr lang="it-IT" sz="2700" b="1" dirty="0" smtClean="0">
              <a:solidFill>
                <a:srgbClr val="FF0000"/>
              </a:solidFill>
            </a:endParaRPr>
          </a:p>
          <a:p>
            <a:r>
              <a:rPr lang="it-IT" sz="2700" b="1" dirty="0" smtClean="0">
                <a:solidFill>
                  <a:srgbClr val="FF0000"/>
                </a:solidFill>
              </a:rPr>
              <a:t>PASQUALE  ELISABETTA)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/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3200" b="1" dirty="0" smtClean="0">
                <a:solidFill>
                  <a:srgbClr val="FF0000"/>
                </a:solidFill>
              </a:rPr>
              <a:t/>
            </a:r>
            <a:br>
              <a:rPr lang="it-IT" sz="3200" b="1" dirty="0" smtClean="0">
                <a:solidFill>
                  <a:srgbClr val="FF0000"/>
                </a:solidFill>
              </a:rPr>
            </a:br>
            <a:endParaRPr lang="it-IT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46174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SI ORIENTA NELLO SPAZIO E NEL TEMPO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05036928"/>
              </p:ext>
            </p:extLst>
          </p:nvPr>
        </p:nvGraphicFramePr>
        <p:xfrm>
          <a:off x="1403648" y="1772816"/>
          <a:ext cx="6192688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002619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RICONOSCE LE DIVERSE IDENTITA’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65503998"/>
              </p:ext>
            </p:extLst>
          </p:nvPr>
        </p:nvGraphicFramePr>
        <p:xfrm>
          <a:off x="1691680" y="2057400"/>
          <a:ext cx="5616624" cy="38918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3539368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AMBITI MOTORI, ARTISTICI, CULTURALI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38369317"/>
              </p:ext>
            </p:extLst>
          </p:nvPr>
        </p:nvGraphicFramePr>
        <p:xfrm>
          <a:off x="1403648" y="2057400"/>
          <a:ext cx="5832648" cy="38198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4914613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295636" y="2321004"/>
            <a:ext cx="6552728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t-IT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t-IT" sz="2000" b="1" dirty="0" smtClean="0">
                <a:solidFill>
                  <a:srgbClr val="FF0000"/>
                </a:solidFill>
              </a:rPr>
              <a:t>LIVELLI DI RAGGIUNGIMENTO DELLE COMPETENZE:</a:t>
            </a:r>
          </a:p>
          <a:p>
            <a:endParaRPr lang="it-IT" sz="2000" b="1" dirty="0" smtClean="0">
              <a:solidFill>
                <a:srgbClr val="FF0000"/>
              </a:solidFill>
            </a:endParaRP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A:   LIVELLO AVANZATO</a:t>
            </a: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B:   INTERMEDIO</a:t>
            </a: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C:   BASE</a:t>
            </a:r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it-IT" sz="2000" b="1" dirty="0" smtClean="0">
                <a:solidFill>
                  <a:srgbClr val="FF0000"/>
                </a:solidFill>
              </a:rPr>
              <a:t>D:   INIZIALE</a:t>
            </a:r>
            <a:endParaRPr lang="it-IT" sz="2000" b="1" dirty="0" smtClean="0"/>
          </a:p>
          <a:p>
            <a:pPr marL="285750" indent="-285750">
              <a:buClr>
                <a:schemeClr val="tx1"/>
              </a:buClr>
              <a:buFont typeface="Wingdings" panose="05000000000000000000" pitchFamily="2" charset="2"/>
              <a:buChar char="§"/>
            </a:pP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77423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COMUNICAZIONE NELLA MADRELINGUA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20752423"/>
              </p:ext>
            </p:extLst>
          </p:nvPr>
        </p:nvGraphicFramePr>
        <p:xfrm>
          <a:off x="971600" y="1484784"/>
          <a:ext cx="6696744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899620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COMUNICAZIONE NELLE LINGUE STRANIERE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71446828"/>
              </p:ext>
            </p:extLst>
          </p:nvPr>
        </p:nvGraphicFramePr>
        <p:xfrm>
          <a:off x="1187624" y="1772816"/>
          <a:ext cx="6120680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451500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asellaDiTesto 5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COMPETENZA MATEMATICA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80157498"/>
              </p:ext>
            </p:extLst>
          </p:nvPr>
        </p:nvGraphicFramePr>
        <p:xfrm>
          <a:off x="971600" y="1628800"/>
          <a:ext cx="7056784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493803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asellaDiTesto 5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COMPETENZE DIGITALI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7670923"/>
              </p:ext>
            </p:extLst>
          </p:nvPr>
        </p:nvGraphicFramePr>
        <p:xfrm>
          <a:off x="1187624" y="1700808"/>
          <a:ext cx="6408712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533376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asellaDiTesto 6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IMPARARE AD IMPARARE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77310664"/>
              </p:ext>
            </p:extLst>
          </p:nvPr>
        </p:nvGraphicFramePr>
        <p:xfrm>
          <a:off x="1259632" y="1772816"/>
          <a:ext cx="6336704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866771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asellaDiTesto 5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COMPETENZE SOCIALI E CIVICHE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78170413"/>
              </p:ext>
            </p:extLst>
          </p:nvPr>
        </p:nvGraphicFramePr>
        <p:xfrm>
          <a:off x="1475656" y="2060848"/>
          <a:ext cx="5832648" cy="39638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355314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403648" y="908720"/>
            <a:ext cx="60486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SPIRITO D’ INIZIATIVA</a:t>
            </a:r>
            <a:endParaRPr lang="it-IT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47941687"/>
              </p:ext>
            </p:extLst>
          </p:nvPr>
        </p:nvGraphicFramePr>
        <p:xfrm>
          <a:off x="1403648" y="1772816"/>
          <a:ext cx="6264696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4064192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763</TotalTime>
  <Words>229</Words>
  <Application>Microsoft Office PowerPoint</Application>
  <PresentationFormat>Presentazione su schermo (4:3)</PresentationFormat>
  <Paragraphs>72</Paragraphs>
  <Slides>12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12</vt:i4>
      </vt:variant>
    </vt:vector>
  </HeadingPairs>
  <TitlesOfParts>
    <vt:vector size="13" baseType="lpstr"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Bruno</dc:creator>
  <cp:lastModifiedBy>Bruno</cp:lastModifiedBy>
  <cp:revision>91</cp:revision>
  <dcterms:created xsi:type="dcterms:W3CDTF">2017-10-22T20:17:50Z</dcterms:created>
  <dcterms:modified xsi:type="dcterms:W3CDTF">2018-06-19T15:35:56Z</dcterms:modified>
</cp:coreProperties>
</file>

<file path=docProps/thumbnail.jpeg>
</file>