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ppt/charts/chart1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78" r:id="rId3"/>
    <p:sldId id="257" r:id="rId4"/>
    <p:sldId id="258" r:id="rId5"/>
    <p:sldId id="259" r:id="rId6"/>
    <p:sldId id="260" r:id="rId7"/>
    <p:sldId id="261" r:id="rId8"/>
    <p:sldId id="266" r:id="rId9"/>
    <p:sldId id="267" r:id="rId10"/>
    <p:sldId id="268" r:id="rId11"/>
    <p:sldId id="277" r:id="rId12"/>
    <p:sldId id="269" r:id="rId13"/>
    <p:sldId id="270" r:id="rId14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../embeddings/oleObject1.bin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9.xlsx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0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4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5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6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7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8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4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23 ALUNNI </a:t>
                    </a:r>
                    <a:r>
                      <a:rPr lang="en-US"/>
                      <a:t>31%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25 ALUNNI </a:t>
                    </a:r>
                    <a:r>
                      <a:rPr lang="en-US"/>
                      <a:t>34%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21 ALUNNI </a:t>
                    </a:r>
                    <a:r>
                      <a:rPr lang="en-US"/>
                      <a:t>28%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5 ALUNNI </a:t>
                    </a:r>
                    <a:r>
                      <a:rPr lang="en-US"/>
                      <a:t>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23</c:v>
                </c:pt>
                <c:pt idx="1">
                  <c:v>25</c:v>
                </c:pt>
                <c:pt idx="2">
                  <c:v>21</c:v>
                </c:pt>
                <c:pt idx="3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23 ALUNNI </a:t>
                    </a:r>
                    <a:r>
                      <a:rPr lang="en-US"/>
                      <a:t>31%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31 ALUNNI </a:t>
                    </a:r>
                    <a:r>
                      <a:rPr lang="en-US"/>
                      <a:t>42%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20 ALUNNI </a:t>
                    </a:r>
                    <a:r>
                      <a:rPr lang="en-US"/>
                      <a:t>27%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Foglio1!$A$2:$A$4</c:f>
              <c:strCache>
                <c:ptCount val="3"/>
                <c:pt idx="0">
                  <c:v>A</c:v>
                </c:pt>
                <c:pt idx="1">
                  <c:v>B</c:v>
                </c:pt>
                <c:pt idx="2">
                  <c:v>C</c:v>
                </c:pt>
              </c:strCache>
            </c:strRef>
          </c:cat>
          <c:val>
            <c:numRef>
              <c:f>Foglio1!$B$2:$B$4</c:f>
              <c:numCache>
                <c:formatCode>General</c:formatCode>
                <c:ptCount val="3"/>
                <c:pt idx="0">
                  <c:v>23</c:v>
                </c:pt>
                <c:pt idx="1">
                  <c:v>31</c:v>
                </c:pt>
                <c:pt idx="2">
                  <c:v>20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22 ALUNNI </a:t>
                    </a:r>
                    <a:r>
                      <a:rPr lang="en-US"/>
                      <a:t>30%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>
                <c:manualLayout>
                  <c:x val="-9.9595597368082697E-2"/>
                  <c:y val="-0.15041048306460572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19 ALUNNI </a:t>
                    </a:r>
                    <a:r>
                      <a:rPr lang="en-US" dirty="0"/>
                      <a:t>25%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28 ALUNNI </a:t>
                    </a:r>
                    <a:r>
                      <a:rPr lang="en-US"/>
                      <a:t>38%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5 ALUNNI </a:t>
                    </a:r>
                    <a:r>
                      <a:rPr lang="en-US"/>
                      <a:t>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22</c:v>
                </c:pt>
                <c:pt idx="1">
                  <c:v>19</c:v>
                </c:pt>
                <c:pt idx="2">
                  <c:v>28</c:v>
                </c:pt>
                <c:pt idx="3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20 ALUNNI </a:t>
                    </a:r>
                    <a:r>
                      <a:rPr lang="en-US"/>
                      <a:t>27%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29 ALUNNI </a:t>
                    </a:r>
                    <a:r>
                      <a:rPr lang="en-US"/>
                      <a:t>39%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19 ALUNNI </a:t>
                    </a:r>
                    <a:r>
                      <a:rPr lang="en-US"/>
                      <a:t>26%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6 ALUNNI </a:t>
                    </a:r>
                    <a:r>
                      <a:rPr lang="en-US"/>
                      <a:t>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20</c:v>
                </c:pt>
                <c:pt idx="1">
                  <c:v>29</c:v>
                </c:pt>
                <c:pt idx="2">
                  <c:v>19</c:v>
                </c:pt>
                <c:pt idx="3">
                  <c:v>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8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15 ALUNNI </a:t>
                    </a:r>
                    <a:r>
                      <a:rPr lang="en-US"/>
                      <a:t>20%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31 ALUNNI </a:t>
                    </a:r>
                    <a:r>
                      <a:rPr lang="en-US" dirty="0"/>
                      <a:t>42%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20 ALUNNI </a:t>
                    </a:r>
                    <a:r>
                      <a:rPr lang="en-US"/>
                      <a:t>27%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8 ALUNNI </a:t>
                    </a:r>
                    <a:r>
                      <a:rPr lang="en-US"/>
                      <a:t>11%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15</c:v>
                </c:pt>
                <c:pt idx="1">
                  <c:v>31</c:v>
                </c:pt>
                <c:pt idx="2">
                  <c:v>20</c:v>
                </c:pt>
                <c:pt idx="3">
                  <c:v>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30 ALUNNI </a:t>
                    </a:r>
                    <a:r>
                      <a:rPr lang="en-US"/>
                      <a:t>41%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26 ALUNNI </a:t>
                    </a:r>
                    <a:r>
                      <a:rPr lang="en-US"/>
                      <a:t>35%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11 ALUNNI </a:t>
                    </a:r>
                    <a:r>
                      <a:rPr lang="en-US" dirty="0"/>
                      <a:t>15%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7 ALUNNI </a:t>
                    </a:r>
                    <a:r>
                      <a:rPr lang="en-US" dirty="0"/>
                      <a:t>9%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30</c:v>
                </c:pt>
                <c:pt idx="1">
                  <c:v>26</c:v>
                </c:pt>
                <c:pt idx="2">
                  <c:v>11</c:v>
                </c:pt>
                <c:pt idx="3">
                  <c:v>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21 ALUNNI </a:t>
                    </a:r>
                    <a:r>
                      <a:rPr lang="en-US"/>
                      <a:t>28%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23 ALUNNI </a:t>
                    </a:r>
                    <a:r>
                      <a:rPr lang="en-US"/>
                      <a:t>31%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26 ALUNNI </a:t>
                    </a:r>
                    <a:r>
                      <a:rPr lang="en-US"/>
                      <a:t>35%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4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6%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21</c:v>
                </c:pt>
                <c:pt idx="1">
                  <c:v>23</c:v>
                </c:pt>
                <c:pt idx="2">
                  <c:v>26</c:v>
                </c:pt>
                <c:pt idx="3">
                  <c:v>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23 ALUNNI </a:t>
                    </a:r>
                    <a:r>
                      <a:rPr lang="en-US"/>
                      <a:t>31%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26 ALUNNI </a:t>
                    </a:r>
                    <a:r>
                      <a:rPr lang="en-US"/>
                      <a:t>35%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21 ALUNNI </a:t>
                    </a:r>
                    <a:r>
                      <a:rPr lang="en-US"/>
                      <a:t>28%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4 ALUNNI </a:t>
                    </a:r>
                    <a:r>
                      <a:rPr lang="en-US"/>
                      <a:t>6%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23</c:v>
                </c:pt>
                <c:pt idx="1">
                  <c:v>26</c:v>
                </c:pt>
                <c:pt idx="2">
                  <c:v>21</c:v>
                </c:pt>
                <c:pt idx="3">
                  <c:v>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24 ALUNNI </a:t>
                    </a:r>
                    <a:r>
                      <a:rPr lang="en-US"/>
                      <a:t>33%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24 ALUNNI </a:t>
                    </a:r>
                    <a:r>
                      <a:rPr lang="en-US"/>
                      <a:t>32%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21 ALUNNI </a:t>
                    </a:r>
                    <a:r>
                      <a:rPr lang="en-US"/>
                      <a:t>28%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5 ALUNNI </a:t>
                    </a:r>
                    <a:r>
                      <a:rPr lang="en-US"/>
                      <a:t>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24</c:v>
                </c:pt>
                <c:pt idx="1">
                  <c:v>24</c:v>
                </c:pt>
                <c:pt idx="2">
                  <c:v>21</c:v>
                </c:pt>
                <c:pt idx="3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28 ALUNNI </a:t>
                    </a:r>
                    <a:r>
                      <a:rPr lang="en-US"/>
                      <a:t>36%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28 ALUNNI </a:t>
                    </a:r>
                    <a:r>
                      <a:rPr lang="en-US"/>
                      <a:t>35%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23 ALUNNI </a:t>
                    </a:r>
                    <a:r>
                      <a:rPr lang="en-US"/>
                      <a:t>29%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Foglio1!$A$2:$A$4</c:f>
              <c:strCache>
                <c:ptCount val="3"/>
                <c:pt idx="0">
                  <c:v>A</c:v>
                </c:pt>
                <c:pt idx="1">
                  <c:v>B</c:v>
                </c:pt>
                <c:pt idx="2">
                  <c:v>C</c:v>
                </c:pt>
              </c:strCache>
            </c:strRef>
          </c:cat>
          <c:val>
            <c:numRef>
              <c:f>Foglio1!$B$2:$B$4</c:f>
              <c:numCache>
                <c:formatCode>General</c:formatCode>
                <c:ptCount val="3"/>
                <c:pt idx="0">
                  <c:v>28</c:v>
                </c:pt>
                <c:pt idx="1">
                  <c:v>28</c:v>
                </c:pt>
                <c:pt idx="2">
                  <c:v>23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817765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56955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3504308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987921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038841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5606600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430932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762994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8693279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8988360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5008715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F70E73-60D5-40E9-A8D0-9CB4B774E0F4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64539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1"/>
          <p:cNvSpPr>
            <a:spLocks noGrp="1"/>
          </p:cNvSpPr>
          <p:nvPr/>
        </p:nvSpPr>
        <p:spPr>
          <a:xfrm>
            <a:off x="685800" y="1556792"/>
            <a:ext cx="7772400" cy="3744416"/>
          </a:xfrm>
          <a:prstGeom prst="rect">
            <a:avLst/>
          </a:prstGeom>
          <a:ln w="31750">
            <a:solidFill>
              <a:srgbClr val="FF0000"/>
            </a:solidFill>
          </a:ln>
        </p:spPr>
        <p:txBody>
          <a:bodyPr vert="horz" lIns="91440" tIns="45720" rIns="91440" bIns="45720" rtlCol="0" anchor="ctr">
            <a:normAutofit fontScale="67500" lnSpcReduction="20000"/>
          </a:bodyPr>
          <a:lstStyle>
            <a:defPPr>
              <a:defRPr lang="it-IT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it-IT" sz="2700" b="1" dirty="0" smtClean="0">
                <a:solidFill>
                  <a:srgbClr val="FF0000"/>
                </a:solidFill>
              </a:rPr>
              <a:t>A.S. 2017-2018</a:t>
            </a:r>
          </a:p>
          <a:p>
            <a:pPr algn="ctr"/>
            <a:r>
              <a:rPr lang="it-IT" sz="2700" b="1" dirty="0" smtClean="0">
                <a:solidFill>
                  <a:srgbClr val="FF0000"/>
                </a:solidFill>
              </a:rPr>
              <a:t>ISTITUTO COMPRENSIVO 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MUSTI-DIMICCOLI</a:t>
            </a:r>
          </a:p>
          <a:p>
            <a:pPr algn="ctr"/>
            <a:r>
              <a:rPr lang="it-IT" sz="2700" b="1" dirty="0" smtClean="0">
                <a:solidFill>
                  <a:srgbClr val="FF0000"/>
                </a:solidFill>
              </a:rPr>
              <a:t>SCUOLA SECONDARIA </a:t>
            </a:r>
          </a:p>
          <a:p>
            <a:pPr algn="ctr"/>
            <a:r>
              <a:rPr lang="it-IT" sz="2700" b="1" dirty="0" smtClean="0">
                <a:solidFill>
                  <a:srgbClr val="FF0000"/>
                </a:solidFill>
              </a:rPr>
              <a:t>CLASSI </a:t>
            </a:r>
            <a:r>
              <a:rPr lang="it-IT" sz="2700" b="1" dirty="0" smtClean="0">
                <a:solidFill>
                  <a:srgbClr val="FF0000"/>
                </a:solidFill>
              </a:rPr>
              <a:t> TERZE</a:t>
            </a:r>
            <a:r>
              <a:rPr lang="it-IT" sz="2700" b="1" dirty="0" smtClean="0">
                <a:solidFill>
                  <a:srgbClr val="FF0000"/>
                </a:solidFill>
              </a:rPr>
              <a:t/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ESITI PROVE  PER COMPETENZE</a:t>
            </a:r>
          </a:p>
          <a:p>
            <a:pPr algn="ctr"/>
            <a:r>
              <a:rPr lang="it-IT" sz="2700" b="1" dirty="0" smtClean="0">
                <a:solidFill>
                  <a:srgbClr val="FF0000"/>
                </a:solidFill>
              </a:rPr>
              <a:t>DELL’ UDA </a:t>
            </a:r>
          </a:p>
          <a:p>
            <a:pPr algn="ctr"/>
            <a:r>
              <a:rPr lang="it-IT" sz="2700" b="1" dirty="0" smtClean="0">
                <a:solidFill>
                  <a:srgbClr val="FF0000"/>
                </a:solidFill>
              </a:rPr>
              <a:t>«DIPENDE SOLO DA ME»</a:t>
            </a:r>
            <a:r>
              <a:rPr lang="it-IT" sz="2700" b="1" dirty="0" smtClean="0">
                <a:solidFill>
                  <a:srgbClr val="FF0000"/>
                </a:solidFill>
              </a:rPr>
              <a:t/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ESITI DI SINTESI </a:t>
            </a:r>
          </a:p>
          <a:p>
            <a:pPr algn="ctr"/>
            <a:r>
              <a:rPr lang="it-IT" sz="2700" b="1" dirty="0" smtClean="0">
                <a:solidFill>
                  <a:srgbClr val="FF0000"/>
                </a:solidFill>
              </a:rPr>
              <a:t>2 QUADRIMESTRE</a:t>
            </a:r>
          </a:p>
          <a:p>
            <a:pPr algn="ctr"/>
            <a:r>
              <a:rPr lang="it-IT" sz="2700" b="1" dirty="0" smtClean="0">
                <a:solidFill>
                  <a:srgbClr val="FF0000"/>
                </a:solidFill>
              </a:rPr>
              <a:t>( ELABORAZIONE A CURA DELLE F.S. BRUNO ANNA MARIA,</a:t>
            </a:r>
          </a:p>
          <a:p>
            <a:pPr algn="ctr"/>
            <a:r>
              <a:rPr lang="it-IT" sz="2700" b="1" dirty="0" smtClean="0">
                <a:solidFill>
                  <a:srgbClr val="FF0000"/>
                </a:solidFill>
              </a:rPr>
              <a:t>PASQUALE  ELISABETTA)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/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3200" b="1" dirty="0" smtClean="0">
                <a:solidFill>
                  <a:srgbClr val="FF0000"/>
                </a:solidFill>
              </a:rPr>
              <a:t/>
            </a:r>
            <a:br>
              <a:rPr lang="it-IT" sz="3200" b="1" dirty="0" smtClean="0">
                <a:solidFill>
                  <a:srgbClr val="FF0000"/>
                </a:solidFill>
              </a:rPr>
            </a:br>
            <a:endParaRPr lang="it-IT" sz="32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982589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asellaDiTesto 2"/>
          <p:cNvSpPr txBox="1"/>
          <p:nvPr/>
        </p:nvSpPr>
        <p:spPr>
          <a:xfrm>
            <a:off x="1691680" y="332656"/>
            <a:ext cx="54726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SI ORIENTA NELLO SPAZIO E NEL TEMPO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0158021"/>
              </p:ext>
            </p:extLst>
          </p:nvPr>
        </p:nvGraphicFramePr>
        <p:xfrm>
          <a:off x="1187624" y="1484784"/>
          <a:ext cx="6480720" cy="42484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59499237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1691680" y="332656"/>
            <a:ext cx="54726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RICONOSCE LE DIVERSE IDENTITA’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374526078"/>
              </p:ext>
            </p:extLst>
          </p:nvPr>
        </p:nvGraphicFramePr>
        <p:xfrm>
          <a:off x="1691680" y="1556792"/>
          <a:ext cx="5904656" cy="42484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96444138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asellaDiTesto 2"/>
          <p:cNvSpPr txBox="1"/>
          <p:nvPr/>
        </p:nvSpPr>
        <p:spPr>
          <a:xfrm>
            <a:off x="1691680" y="332656"/>
            <a:ext cx="54726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AMBITI MOTORI, ARTISTICI, MUSICALI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079678219"/>
              </p:ext>
            </p:extLst>
          </p:nvPr>
        </p:nvGraphicFramePr>
        <p:xfrm>
          <a:off x="1403648" y="1484784"/>
          <a:ext cx="6336704" cy="42519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56196579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72168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1331640" y="2204864"/>
            <a:ext cx="6552728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2000" b="1" dirty="0" smtClean="0">
                <a:solidFill>
                  <a:srgbClr val="FF0000"/>
                </a:solidFill>
              </a:rPr>
              <a:t>LIVELLI DI RAGGIUNGIMENTO DELLE COMPETENZE:</a:t>
            </a:r>
          </a:p>
          <a:p>
            <a:endParaRPr lang="it-IT" sz="2000" b="1" dirty="0" smtClean="0">
              <a:solidFill>
                <a:srgbClr val="FF0000"/>
              </a:solidFill>
            </a:endParaRPr>
          </a:p>
          <a:p>
            <a:pPr marL="285750" indent="-285750">
              <a:buClr>
                <a:schemeClr val="tx1"/>
              </a:buClr>
              <a:buFont typeface="Wingdings" panose="05000000000000000000" pitchFamily="2" charset="2"/>
              <a:buChar char="§"/>
            </a:pPr>
            <a:r>
              <a:rPr lang="it-IT" sz="2000" b="1" dirty="0" smtClean="0">
                <a:solidFill>
                  <a:srgbClr val="FF0000"/>
                </a:solidFill>
              </a:rPr>
              <a:t>A:   LIVELLO AVANZATO</a:t>
            </a:r>
          </a:p>
          <a:p>
            <a:pPr marL="285750" indent="-285750">
              <a:buClr>
                <a:schemeClr val="tx1"/>
              </a:buClr>
              <a:buFont typeface="Wingdings" panose="05000000000000000000" pitchFamily="2" charset="2"/>
              <a:buChar char="§"/>
            </a:pPr>
            <a:r>
              <a:rPr lang="it-IT" sz="2000" b="1" dirty="0" smtClean="0">
                <a:solidFill>
                  <a:srgbClr val="FF0000"/>
                </a:solidFill>
              </a:rPr>
              <a:t>B:   INTERMEDIO</a:t>
            </a:r>
          </a:p>
          <a:p>
            <a:pPr marL="285750" indent="-285750">
              <a:buClr>
                <a:schemeClr val="tx1"/>
              </a:buClr>
              <a:buFont typeface="Wingdings" panose="05000000000000000000" pitchFamily="2" charset="2"/>
              <a:buChar char="§"/>
            </a:pPr>
            <a:r>
              <a:rPr lang="it-IT" sz="2000" b="1" dirty="0" smtClean="0">
                <a:solidFill>
                  <a:srgbClr val="FF0000"/>
                </a:solidFill>
              </a:rPr>
              <a:t>C:   BASE</a:t>
            </a:r>
          </a:p>
          <a:p>
            <a:pPr marL="285750" indent="-285750">
              <a:buClr>
                <a:schemeClr val="tx1"/>
              </a:buClr>
              <a:buFont typeface="Wingdings" panose="05000000000000000000" pitchFamily="2" charset="2"/>
              <a:buChar char="§"/>
            </a:pPr>
            <a:r>
              <a:rPr lang="it-IT" sz="2000" b="1" dirty="0" smtClean="0">
                <a:solidFill>
                  <a:srgbClr val="FF0000"/>
                </a:solidFill>
              </a:rPr>
              <a:t>D:   INIZIALE</a:t>
            </a:r>
            <a:endParaRPr lang="it-IT" sz="2000" b="1" dirty="0" smtClean="0"/>
          </a:p>
          <a:p>
            <a:pPr marL="285750" indent="-285750">
              <a:buClr>
                <a:schemeClr val="tx1"/>
              </a:buClr>
              <a:buFont typeface="Wingdings" panose="05000000000000000000" pitchFamily="2" charset="2"/>
              <a:buChar char="§"/>
            </a:pPr>
            <a:endParaRPr lang="it-IT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134414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ico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441111843"/>
              </p:ext>
            </p:extLst>
          </p:nvPr>
        </p:nvGraphicFramePr>
        <p:xfrm>
          <a:off x="1475656" y="1628800"/>
          <a:ext cx="6120680" cy="41764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48342435"/>
              </p:ext>
            </p:extLst>
          </p:nvPr>
        </p:nvGraphicFramePr>
        <p:xfrm>
          <a:off x="1259632" y="1484784"/>
          <a:ext cx="6408712" cy="446449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CasellaDiTesto 5"/>
          <p:cNvSpPr txBox="1"/>
          <p:nvPr/>
        </p:nvSpPr>
        <p:spPr>
          <a:xfrm>
            <a:off x="1691680" y="332656"/>
            <a:ext cx="54726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COMUNICAZIONE NELLA MADRELINGUA</a:t>
            </a:r>
            <a:endParaRPr lang="it-IT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9944293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1691680" y="332656"/>
            <a:ext cx="54726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COMUNICAZIONE NELLE LINGUE STRANIERE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943160452"/>
              </p:ext>
            </p:extLst>
          </p:nvPr>
        </p:nvGraphicFramePr>
        <p:xfrm>
          <a:off x="1259632" y="1628800"/>
          <a:ext cx="6192688" cy="41764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21656675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asellaDiTesto 4"/>
          <p:cNvSpPr txBox="1"/>
          <p:nvPr/>
        </p:nvSpPr>
        <p:spPr>
          <a:xfrm>
            <a:off x="1691680" y="332656"/>
            <a:ext cx="54726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COMPETENZA MATEMATICA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572079447"/>
              </p:ext>
            </p:extLst>
          </p:nvPr>
        </p:nvGraphicFramePr>
        <p:xfrm>
          <a:off x="1115616" y="1556792"/>
          <a:ext cx="6336704" cy="43924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71331803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asellaDiTesto 4"/>
          <p:cNvSpPr txBox="1"/>
          <p:nvPr/>
        </p:nvSpPr>
        <p:spPr>
          <a:xfrm>
            <a:off x="1691680" y="332656"/>
            <a:ext cx="54726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COMPETENZE DIGITALI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942556610"/>
              </p:ext>
            </p:extLst>
          </p:nvPr>
        </p:nvGraphicFramePr>
        <p:xfrm>
          <a:off x="1403648" y="1484784"/>
          <a:ext cx="6192688" cy="43204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87103169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asellaDiTesto 4"/>
          <p:cNvSpPr txBox="1"/>
          <p:nvPr/>
        </p:nvSpPr>
        <p:spPr>
          <a:xfrm>
            <a:off x="1691680" y="332656"/>
            <a:ext cx="54726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IMPARARE AD IMPARARE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15029392"/>
              </p:ext>
            </p:extLst>
          </p:nvPr>
        </p:nvGraphicFramePr>
        <p:xfrm>
          <a:off x="1187624" y="1412776"/>
          <a:ext cx="6336704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06972718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asellaDiTesto 2"/>
          <p:cNvSpPr txBox="1"/>
          <p:nvPr/>
        </p:nvSpPr>
        <p:spPr>
          <a:xfrm>
            <a:off x="1691680" y="332656"/>
            <a:ext cx="54726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COMPETENZE SOCIALI E CIVICHE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03542025"/>
              </p:ext>
            </p:extLst>
          </p:nvPr>
        </p:nvGraphicFramePr>
        <p:xfrm>
          <a:off x="1691680" y="1556792"/>
          <a:ext cx="5688632" cy="403244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74815465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1691680" y="332656"/>
            <a:ext cx="54726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SPIRITO D’ INIZIATIVA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057545636"/>
              </p:ext>
            </p:extLst>
          </p:nvPr>
        </p:nvGraphicFramePr>
        <p:xfrm>
          <a:off x="1475656" y="1484784"/>
          <a:ext cx="5904656" cy="39604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02511483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1233</TotalTime>
  <Words>217</Words>
  <Application>Microsoft Office PowerPoint</Application>
  <PresentationFormat>Presentazione su schermo (4:3)</PresentationFormat>
  <Paragraphs>65</Paragraphs>
  <Slides>13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13</vt:i4>
      </vt:variant>
    </vt:vector>
  </HeadingPairs>
  <TitlesOfParts>
    <vt:vector size="14" baseType="lpstr">
      <vt:lpstr>Tema di Office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Bruno</dc:creator>
  <cp:lastModifiedBy>Bruno</cp:lastModifiedBy>
  <cp:revision>69</cp:revision>
  <dcterms:created xsi:type="dcterms:W3CDTF">2017-10-22T22:07:45Z</dcterms:created>
  <dcterms:modified xsi:type="dcterms:W3CDTF">2018-06-19T15:34:56Z</dcterms:modified>
</cp:coreProperties>
</file>

<file path=docProps/thumbnail.jpeg>
</file>