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796413"/>
            <a:ext cx="7766936" cy="32544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sz="4000" dirty="0" smtClean="0">
                <a:solidFill>
                  <a:schemeClr val="accent1">
                    <a:lumMod val="50000"/>
                  </a:schemeClr>
                </a:solidFill>
              </a:rPr>
              <a:t>DIDATTICHE PER COMPETENZE</a:t>
            </a:r>
            <a:br>
              <a:rPr lang="it-IT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000" dirty="0" smtClean="0">
                <a:solidFill>
                  <a:schemeClr val="accent1">
                    <a:lumMod val="50000"/>
                  </a:schemeClr>
                </a:solidFill>
              </a:rPr>
              <a:t> E </a:t>
            </a:r>
            <a:br>
              <a:rPr lang="it-IT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000" dirty="0" smtClean="0">
                <a:solidFill>
                  <a:schemeClr val="accent1">
                    <a:lumMod val="50000"/>
                  </a:schemeClr>
                </a:solidFill>
              </a:rPr>
              <a:t>AMBIENTI DI APPRENDIMENTO </a:t>
            </a:r>
            <a:endParaRPr lang="it-IT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2555" y="4493342"/>
            <a:ext cx="8868697" cy="138197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it-IT" sz="5200" b="1" dirty="0" smtClean="0">
                <a:solidFill>
                  <a:schemeClr val="accent1">
                    <a:lumMod val="50000"/>
                  </a:schemeClr>
                </a:solidFill>
              </a:rPr>
              <a:t>Incontro di restituzione finale della formazione dei docenti neoassunti Ambito PU09 – BAT2   - A. S. 2018-2019</a:t>
            </a:r>
          </a:p>
          <a:p>
            <a:pPr algn="l"/>
            <a:endParaRPr lang="it-IT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Liceo Scientifico «C. Cafiero» – Barletta</a:t>
            </a:r>
          </a:p>
          <a:p>
            <a:pPr algn="l"/>
            <a:r>
              <a:rPr lang="it-IT" sz="48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artedì 21 maggio 2019 </a:t>
            </a:r>
          </a:p>
          <a:p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Dirigente Scolastico </a:t>
            </a:r>
          </a:p>
          <a:p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Dott.ssa </a:t>
            </a:r>
            <a:r>
              <a:rPr lang="it-IT" sz="4800" dirty="0" err="1" smtClean="0">
                <a:solidFill>
                  <a:schemeClr val="accent1">
                    <a:lumMod val="50000"/>
                  </a:schemeClr>
                </a:solidFill>
              </a:rPr>
              <a:t>Riefolo</a:t>
            </a: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</a:rPr>
              <a:t> Lucia</a:t>
            </a:r>
            <a:endParaRPr lang="it-IT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5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5. COMPETENZA PERSONALE, SOCIALE E CAPACITÀ </a:t>
            </a:r>
            <a:r>
              <a:rPr lang="it-IT" sz="2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</a:t>
            </a:r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  IMPARARE A IMPARARE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sz="2000" dirty="0" smtClean="0"/>
              <a:t>La competenza personale, sociale e la capacità di imparare a imparare consiste nella capacità di riflettere su sé stessi, di gestire efficacemente il tempo e le informazioni, di lavorare con gli altri in maniera costruttiva, di mantenersi resilienti e di gestire il proprio apprendimento e la propria carriera. Comprende la capacità di far fronte all'incertezza e alla complessità, di imparare a imparare, di favorire il proprio benessere fisico ed emotivo, di mantenere la salute fisica e mentale, nonché di essere in grado di condurre una vita attenta alla salute e orientata al futuro, di </a:t>
            </a:r>
            <a:r>
              <a:rPr lang="it-IT" sz="2000" dirty="0" err="1" smtClean="0"/>
              <a:t>empatizzare</a:t>
            </a:r>
            <a:r>
              <a:rPr lang="it-IT" sz="2000" dirty="0" smtClean="0"/>
              <a:t> e di gestire il conflitto in un contesto favorevole e inclusivo.</a:t>
            </a:r>
            <a:endParaRPr lang="it-IT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551"/>
          </a:xfrm>
        </p:spPr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6. COMPETENZA IN MATERIA </a:t>
            </a:r>
            <a:r>
              <a:rPr lang="it-IT" sz="2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</a:t>
            </a:r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CITTADINANZA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491049"/>
            <a:ext cx="8596668" cy="45503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     La competenza in materia di cittadinanza si riferisce alla capacità di agire da     cittadini responsabili e di partecipare pienamente alla vita civica e sociale, in base alla comprensione delle strutture e dei concetti sociali, economici, giuridici e politici oltre che dell'evoluzione a livello globale e della sostenibilità. (...) Per la competenza in materia di cittadinanza è indispensabile la capacità di impegnarsi efficacemente con gli altri per conseguire un interesse comune o pubblico, come lo sviluppo sostenibile della società.</a:t>
            </a:r>
            <a:endParaRPr lang="it-IT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7. COMPETENZA IMPRENDITORIALE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15763"/>
            <a:ext cx="8596668" cy="45256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sz="2400" dirty="0" smtClean="0"/>
              <a:t>La competenza imprenditoriale presuppone la consapevolezza che esistono opportunità e contesti diversi nei quali è possibile trasformare le idee in azioni nell'ambito di attività personali, sociali e professionali, e la comprensione di come tali opportunità si presentano. (...)Le capacità imprenditoriali si fondano sulla creatività, che comprende immaginazione, pensiero strategico e risoluzione dei problemi, nonché riflessione critica e costruttiva in un contesto di innovazione e di processi creativi in evoluzione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2621" y="568411"/>
            <a:ext cx="8596668" cy="1320800"/>
          </a:xfrm>
        </p:spPr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8. COMPETENZA IN MATERIA </a:t>
            </a:r>
            <a:r>
              <a:rPr lang="it-IT" sz="2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</a:t>
            </a:r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CONSAPEVOLEZZA ED ESPRESSIONE CULTURALI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sz="2800" dirty="0" smtClean="0"/>
              <a:t>Questa competenza richiede la conoscenza delle culture e delle espressioni locali, nazionali, regionali, europee e mondiali, comprese le loro lingue, il loro patrimonio espressivo e le loro tradizioni, e dei prodotti culturali, oltre alla comprensione di come tali espressioni possono influenzarsi a vicenda e avere effetti sulle idee dei singoli individui.</a:t>
            </a:r>
            <a:endParaRPr lang="it-IT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293341"/>
            <a:ext cx="8596668" cy="474802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</a:t>
            </a:r>
            <a:r>
              <a:rPr lang="it-IT" sz="2800" dirty="0" smtClean="0"/>
              <a:t>La Commissione Europea ha adottato i termini </a:t>
            </a:r>
            <a:r>
              <a:rPr lang="it-IT" sz="2800" b="1" dirty="0" smtClean="0"/>
              <a:t>competenze</a:t>
            </a:r>
            <a:r>
              <a:rPr lang="it-IT" sz="2800" dirty="0" smtClean="0"/>
              <a:t> e </a:t>
            </a:r>
            <a:r>
              <a:rPr lang="it-IT" sz="2800" b="1" dirty="0" smtClean="0"/>
              <a:t>competenze chiave </a:t>
            </a:r>
            <a:r>
              <a:rPr lang="it-IT" sz="2800" dirty="0" smtClean="0"/>
              <a:t>preferendolo a competenze di base, in quanto generalmente riferito alle capacità di base nella lettura, scrittura e calcolo. Il termine “competenza” è stato infatti riferito a una “combinazione di conoscenze, abilità e attitudini appropriate al contesto”.</a:t>
            </a:r>
            <a:endParaRPr lang="it-IT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988541"/>
            <a:ext cx="8596668" cy="5052821"/>
          </a:xfrm>
        </p:spPr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b="1" dirty="0" smtClean="0"/>
              <a:t>    </a:t>
            </a:r>
          </a:p>
          <a:p>
            <a:pPr>
              <a:buNone/>
            </a:pPr>
            <a:r>
              <a:rPr lang="it-IT" sz="2800" b="1" dirty="0" smtClean="0"/>
              <a:t>   “</a:t>
            </a:r>
            <a:r>
              <a:rPr lang="it-IT" sz="2800" b="1" i="1" dirty="0" smtClean="0"/>
              <a:t>Competenze” indicano la comprovata capacità di usare conoscenze, abilità e capacità personali, sociali e/o metodologiche, in situazioni di lavoro o di studio e nello sviluppo professionale e/o personale; le competenze sono descritte in termine di responsabilità e autonomia.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046205"/>
            <a:ext cx="8596668" cy="4995157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sz="2800" dirty="0" smtClean="0"/>
              <a:t>Il concetto di competenza non si discosta dal concetto di PERSONA COMPETENTE. </a:t>
            </a:r>
          </a:p>
          <a:p>
            <a:r>
              <a:rPr lang="it-IT" sz="2800" dirty="0" smtClean="0"/>
              <a:t>Non esistono competenze cognitive in senso stretto, disgiunte da competenze di tipo personale, sociale, relazionale. </a:t>
            </a:r>
          </a:p>
          <a:p>
            <a:r>
              <a:rPr lang="it-IT" sz="2800" dirty="0" smtClean="0"/>
              <a:t>Le conoscenze e le abilità che una persona consegue contribuiscono a costruire le competenze. Non si tratta però di una somma: esse implicano un valore aggiunto. Costituiscono </a:t>
            </a:r>
            <a:r>
              <a:rPr lang="it-IT" sz="2800" b="1" dirty="0" smtClean="0"/>
              <a:t>“sapere agito”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9097" y="576648"/>
            <a:ext cx="8596668" cy="132080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COMPETENZE E INSEGNAMENTO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458097"/>
            <a:ext cx="8596668" cy="4583265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sz="2400" dirty="0" smtClean="0"/>
              <a:t>GLI ALUNNI ACQUISISCONO COMPETENZE TRAMITE:</a:t>
            </a:r>
          </a:p>
          <a:p>
            <a:pPr>
              <a:buNone/>
            </a:pPr>
            <a:r>
              <a:rPr lang="it-IT" sz="2400" dirty="0" smtClean="0"/>
              <a:t>   -  IL CURRICOLO FORMALE (scuola);</a:t>
            </a:r>
          </a:p>
          <a:p>
            <a:pPr>
              <a:buNone/>
            </a:pPr>
            <a:r>
              <a:rPr lang="it-IT" sz="2400" dirty="0" smtClean="0"/>
              <a:t>   -  IL CURRICOLO NON FORMALE (informazioni ed esperienze condotte in altri contesti educativi: casa, gruppi, agenzie, ecc.);</a:t>
            </a:r>
          </a:p>
          <a:p>
            <a:pPr>
              <a:buNone/>
            </a:pPr>
            <a:r>
              <a:rPr lang="it-IT" sz="2400" dirty="0" smtClean="0"/>
              <a:t>   -  IL CURRICOLO INFORMALE (le esperienze spontanee di vita) </a:t>
            </a:r>
          </a:p>
          <a:p>
            <a:r>
              <a:rPr lang="it-IT" sz="2400" dirty="0" smtClean="0"/>
              <a:t>COMPITO DELLA SCUOLA E’ SALDARE IL CURRICOLO FORMALE AGLI ALTRI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037969"/>
            <a:ext cx="8596668" cy="500339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 </a:t>
            </a:r>
          </a:p>
          <a:p>
            <a:pPr>
              <a:buNone/>
            </a:pPr>
            <a:r>
              <a:rPr lang="it-IT" sz="3600" b="1" dirty="0" smtClean="0"/>
              <a:t>   L’apprendimento significativo </a:t>
            </a:r>
            <a:r>
              <a:rPr lang="it-IT" sz="3600" dirty="0" err="1" smtClean="0"/>
              <a:t>dev</a:t>
            </a:r>
            <a:r>
              <a:rPr lang="it-IT" sz="3600" dirty="0" smtClean="0"/>
              <a:t>’essere attivo, costruttivo, graduale e capace di istituire nessi all’interno dei saperi e tra i saperi formali, non formali e informali. </a:t>
            </a:r>
            <a:endParaRPr lang="it-IT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572" y="518984"/>
            <a:ext cx="8596668" cy="1320800"/>
          </a:xfrm>
        </p:spPr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Le principali metodologie innovative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655805"/>
            <a:ext cx="8596668" cy="3459893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COOPERATIVE LEARNING</a:t>
            </a:r>
          </a:p>
          <a:p>
            <a:r>
              <a:rPr lang="it-IT" sz="2400" b="1" dirty="0" smtClean="0"/>
              <a:t>PEER EDUCATION</a:t>
            </a:r>
          </a:p>
          <a:p>
            <a:r>
              <a:rPr lang="it-IT" sz="2400" b="1" dirty="0" smtClean="0"/>
              <a:t>PROBLEM SOLVING</a:t>
            </a:r>
          </a:p>
          <a:p>
            <a:r>
              <a:rPr lang="it-IT" sz="2400" b="1" dirty="0" smtClean="0"/>
              <a:t>CIRCLE TIME</a:t>
            </a:r>
          </a:p>
          <a:p>
            <a:r>
              <a:rPr lang="it-IT" sz="2400" b="1" dirty="0" smtClean="0"/>
              <a:t>ROLE PLAYNG</a:t>
            </a:r>
          </a:p>
          <a:p>
            <a:r>
              <a:rPr lang="it-IT" sz="2400" b="1" dirty="0" smtClean="0"/>
              <a:t>STUDIO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CASO</a:t>
            </a:r>
          </a:p>
          <a:p>
            <a:r>
              <a:rPr lang="it-IT" sz="2400" b="1" i="1" dirty="0" smtClean="0"/>
              <a:t>FLIPPED CLASSROOM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 descr="Risultati immagini per aula scolastic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8" y="776749"/>
            <a:ext cx="8906728" cy="494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44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070919"/>
            <a:ext cx="8596668" cy="4300151"/>
          </a:xfrm>
        </p:spPr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</a:rPr>
              <a:t>La didattica per competenze richiede alla scuola una profonda e convinta revisione delle proprie modalità di insegnamento per dare vita ad un ambiente di apprendimento più efficace e commisurato alle caratteristiche degli alunni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17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807309"/>
            <a:ext cx="8596668" cy="52340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it-IT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it-IT" sz="3000" b="1" dirty="0" smtClean="0">
                <a:solidFill>
                  <a:schemeClr val="accent1">
                    <a:lumMod val="50000"/>
                  </a:schemeClr>
                </a:solidFill>
              </a:rPr>
              <a:t>La Raccomandazione del Consiglio dell'Unione europea sulle competenze chiave per l'apprendimento permanente – </a:t>
            </a:r>
          </a:p>
          <a:p>
            <a:pPr algn="ctr">
              <a:lnSpc>
                <a:spcPct val="150000"/>
              </a:lnSpc>
              <a:buNone/>
            </a:pPr>
            <a:r>
              <a:rPr lang="it-IT" sz="3000" b="1" dirty="0" smtClean="0">
                <a:solidFill>
                  <a:schemeClr val="accent1">
                    <a:lumMod val="50000"/>
                  </a:schemeClr>
                </a:solidFill>
              </a:rPr>
              <a:t>22 maggio 2018</a:t>
            </a:r>
          </a:p>
          <a:p>
            <a:pPr algn="ctr">
              <a:lnSpc>
                <a:spcPct val="150000"/>
              </a:lnSpc>
              <a:buNone/>
            </a:pPr>
            <a:endParaRPr lang="it-IT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it-IT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it-IT" sz="3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9785" y="724930"/>
            <a:ext cx="8531667" cy="544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0859" y="799072"/>
            <a:ext cx="8596668" cy="52093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3000" b="1" dirty="0" smtClean="0">
                <a:solidFill>
                  <a:schemeClr val="accent1">
                    <a:lumMod val="50000"/>
                  </a:schemeClr>
                </a:solidFill>
              </a:rPr>
              <a:t>1. COMPETENZA ALFABETICA FUNZIONALE</a:t>
            </a:r>
          </a:p>
          <a:p>
            <a:pPr>
              <a:buNone/>
            </a:pPr>
            <a:r>
              <a:rPr lang="it-IT" sz="3200" dirty="0" smtClean="0"/>
              <a:t>   Le persone dovrebbero possedere l'abilità di comunicare in forma orale e scritta in tutta una serie di situazioni e di sorvegliare e adattare la propria comunicazione in funzione della situazione. Questa competenza comprende anche la capacità di distinguere e utilizzare fonti di diverso tipo, di cercare, raccogliere ed elaborare informazioni, di usare ausili, di formulare ed esprimere argomentazioni in modo convincente e appropriato al contesto, sia oralmente sia per iscritto. Essa comprende il pensiero critico e la capacità di valutare informazioni e di servirsene.</a:t>
            </a:r>
            <a:endParaRPr lang="it-IT" sz="3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545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2. COMPETENZA MULTILINGUISTICA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153297"/>
            <a:ext cx="8596668" cy="48880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700" dirty="0" smtClean="0"/>
              <a:t>   </a:t>
            </a:r>
          </a:p>
          <a:p>
            <a:pPr>
              <a:buNone/>
            </a:pPr>
            <a:r>
              <a:rPr lang="it-IT" sz="2700" dirty="0" smtClean="0"/>
              <a:t>   Questa competenza richiede la conoscenza del vocabolario e della grammatica funzionale di lingue diverse e la consapevolezza dei principali tipi di interazione verbale e di registri linguistici. </a:t>
            </a:r>
          </a:p>
          <a:p>
            <a:pPr>
              <a:buNone/>
            </a:pPr>
            <a:r>
              <a:rPr lang="it-IT" sz="2700" dirty="0" smtClean="0"/>
              <a:t>   È importante la conoscenza delle convenzioni</a:t>
            </a:r>
          </a:p>
          <a:p>
            <a:pPr>
              <a:buNone/>
            </a:pPr>
            <a:r>
              <a:rPr lang="it-IT" sz="2700" dirty="0" smtClean="0"/>
              <a:t>   sociali, dell'aspetto culturale e della variabilità dei linguaggi.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3. COMPETENZA MATEMATICA E COMPETENZA IN    SCIENZE, TECNOLOGIE E INGEGNERIA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804087"/>
            <a:ext cx="8596668" cy="42372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    La competenza matematica è la capacità di sviluppare e applicare il pensiero e la comprensione matematici per risolvere una serie di problemi in situazioni quotidiane. Partendo da una solida padronanza della competenza </a:t>
            </a:r>
            <a:r>
              <a:rPr lang="it-IT" dirty="0" err="1" smtClean="0"/>
              <a:t>aritmetico-matematica</a:t>
            </a:r>
            <a:r>
              <a:rPr lang="it-IT" dirty="0" smtClean="0"/>
              <a:t>, l'accento è posto sugli aspetti del processo e dell'attività oltre che sulla conoscenza. La competenza matematica comporta, a differenti livelli, la capacità di usare modelli matematici di pensiero e di presentazione (formule, modelli, costrutti, grafici, diagrammi) e la disponibilità a farlo.</a:t>
            </a:r>
          </a:p>
          <a:p>
            <a:pPr>
              <a:buNone/>
            </a:pPr>
            <a:r>
              <a:rPr lang="it-IT" dirty="0" smtClean="0"/>
              <a:t>     La competenza in scienze si riferisce alla capacità di spiegare il mondo che ci circonda usando l'insieme delle conoscenze e delle metodologie, comprese l'osservazione e la sperimentazione, per identificare le problematiche e trarre conclusioni che siano basate su fatti empirici, e alla disponibilità a farlo. Le competenze in tecnologie e ingegneria sono applicazioni di tali conoscenze e metodologie per dare risposta ai desideri o ai bisogni avvertiti dagli esseri umani.</a:t>
            </a:r>
          </a:p>
          <a:p>
            <a:pPr>
              <a:buNone/>
            </a:pPr>
            <a:r>
              <a:rPr lang="it-IT" dirty="0" smtClean="0"/>
              <a:t>     La competenza in scienze, tecnologie e ingegneria implica la comprensione dei</a:t>
            </a:r>
          </a:p>
          <a:p>
            <a:pPr>
              <a:buNone/>
            </a:pPr>
            <a:r>
              <a:rPr lang="it-IT" dirty="0" smtClean="0"/>
              <a:t>     cambiamenti determinati dall'attività umana e della responsabilità individuale del</a:t>
            </a:r>
          </a:p>
          <a:p>
            <a:pPr>
              <a:buNone/>
            </a:pPr>
            <a:r>
              <a:rPr lang="it-IT" dirty="0" smtClean="0"/>
              <a:t>     Cittadino.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027"/>
          </a:xfrm>
        </p:spPr>
        <p:txBody>
          <a:bodyPr>
            <a:normAutofit/>
          </a:bodyPr>
          <a:lstStyle/>
          <a:p>
            <a:r>
              <a:rPr lang="it-IT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4. COMPETENZA DIGITALE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458097"/>
            <a:ext cx="8596668" cy="45832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    La competenza digitale presuppone l'interesse per le tecnologie digitali e il loro utilizzo con dimestichezza e spirito critico e responsabile per apprendere, lavorare e partecipare alla società. Essa comprende l'alfabetizzazione informatica e digitale, la comunicazione e la collaborazione, l'alfabetizzazione mediatica</a:t>
            </a:r>
            <a:r>
              <a:rPr lang="it-IT" sz="2400" b="1" dirty="0" smtClean="0"/>
              <a:t>, la </a:t>
            </a:r>
            <a:r>
              <a:rPr lang="it-IT" sz="2400" dirty="0" smtClean="0"/>
              <a:t>creazione di contenuti digitali (inclusa la programmazione), la sicurezza (compreso l'essere a proprio agio nel mondo digitale e possedere competenze relative alla </a:t>
            </a:r>
            <a:r>
              <a:rPr lang="it-IT" sz="2400" dirty="0" err="1" smtClean="0"/>
              <a:t>cibersicurezza</a:t>
            </a:r>
            <a:r>
              <a:rPr lang="it-IT" sz="2400" dirty="0" smtClean="0"/>
              <a:t>), le questioni legate alla proprietà intellettuale, la risoluzione di problemi e il pensiero critico.</a:t>
            </a:r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</TotalTime>
  <Words>1189</Words>
  <Application>Microsoft Office PowerPoint</Application>
  <PresentationFormat>Personalizzato</PresentationFormat>
  <Paragraphs>61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Sfaccettatura</vt:lpstr>
      <vt:lpstr>DIDATTICHE PER COMPETENZE  E  AMBIENTI DI APPRENDIMENTO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2. COMPETENZA MULTILINGUISTICA</vt:lpstr>
      <vt:lpstr>3. COMPETENZA MATEMATICA E COMPETENZA IN    SCIENZE, TECNOLOGIE E INGEGNERIA</vt:lpstr>
      <vt:lpstr>4. COMPETENZA DIGITALE</vt:lpstr>
      <vt:lpstr>5. COMPETENZA PERSONALE, SOCIALE E CAPACITÀ DI   IMPARARE A IMPARARE</vt:lpstr>
      <vt:lpstr>6. COMPETENZA IN MATERIA DI CITTADINANZA </vt:lpstr>
      <vt:lpstr>7. COMPETENZA IMPRENDITORIALE</vt:lpstr>
      <vt:lpstr>8. COMPETENZA IN MATERIA DI CONSAPEVOLEZZA ED ESPRESSIONE CULTURALI</vt:lpstr>
      <vt:lpstr>Presentazione standard di PowerPoint</vt:lpstr>
      <vt:lpstr>Presentazione standard di PowerPoint</vt:lpstr>
      <vt:lpstr>Presentazione standard di PowerPoint</vt:lpstr>
      <vt:lpstr>COMPETENZE E INSEGNAMENTO </vt:lpstr>
      <vt:lpstr>Presentazione standard di PowerPoint</vt:lpstr>
      <vt:lpstr>Le principali metodologie innovative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DIDATTICHEPER COMPETENZE  E  AMBIENTI DI APPRENDIMENTO</dc:title>
  <dc:creator>Utente Windows</dc:creator>
  <cp:lastModifiedBy>auditorium</cp:lastModifiedBy>
  <cp:revision>32</cp:revision>
  <dcterms:created xsi:type="dcterms:W3CDTF">2019-05-21T08:21:27Z</dcterms:created>
  <dcterms:modified xsi:type="dcterms:W3CDTF">2019-05-29T16:23:08Z</dcterms:modified>
</cp:coreProperties>
</file>