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2" r:id="rId8"/>
    <p:sldId id="263" r:id="rId9"/>
    <p:sldId id="264" r:id="rId10"/>
    <p:sldId id="261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2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11 ALUNNI </a:t>
                    </a:r>
                    <a:r>
                      <a:rPr lang="en-US"/>
                      <a:t>69%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Foglio1!$A$1:$A$3</c:f>
              <c:strCache>
                <c:ptCount val="3"/>
                <c:pt idx="0">
                  <c:v>B</c:v>
                </c:pt>
                <c:pt idx="1">
                  <c:v>C</c:v>
                </c:pt>
                <c:pt idx="2">
                  <c:v>D</c:v>
                </c:pt>
              </c:strCache>
            </c:strRef>
          </c:cat>
          <c:val>
            <c:numRef>
              <c:f>Foglio1!$B$1:$B$3</c:f>
              <c:numCache>
                <c:formatCode>General</c:formatCode>
                <c:ptCount val="3"/>
                <c:pt idx="0">
                  <c:v>11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Foglio1!$O$9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Imparare ad impar</c:v>
                </c:pt>
                <c:pt idx="2">
                  <c:v>Comp.soc.e civiche</c:v>
                </c:pt>
                <c:pt idx="4">
                  <c:v>Spirito d' iniziativa</c:v>
                </c:pt>
              </c:strCache>
            </c:strRef>
          </c:cat>
          <c:val>
            <c:numRef>
              <c:f>Foglio1!$P$9:$U$9</c:f>
              <c:numCache>
                <c:formatCode>General</c:formatCode>
                <c:ptCount val="6"/>
                <c:pt idx="0">
                  <c:v>9</c:v>
                </c:pt>
                <c:pt idx="2">
                  <c:v>5</c:v>
                </c:pt>
                <c:pt idx="4">
                  <c:v>12</c:v>
                </c:pt>
              </c:numCache>
            </c:numRef>
          </c:val>
        </c:ser>
        <c:ser>
          <c:idx val="1"/>
          <c:order val="1"/>
          <c:tx>
            <c:strRef>
              <c:f>Foglio1!$O$10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Imparare ad impar</c:v>
                </c:pt>
                <c:pt idx="2">
                  <c:v>Comp.soc.e civiche</c:v>
                </c:pt>
                <c:pt idx="4">
                  <c:v>Spirito d' iniziativa</c:v>
                </c:pt>
              </c:strCache>
            </c:strRef>
          </c:cat>
          <c:val>
            <c:numRef>
              <c:f>Foglio1!$P$10:$U$10</c:f>
              <c:numCache>
                <c:formatCode>General</c:formatCode>
                <c:ptCount val="6"/>
                <c:pt idx="0">
                  <c:v>27</c:v>
                </c:pt>
                <c:pt idx="2">
                  <c:v>30</c:v>
                </c:pt>
                <c:pt idx="4">
                  <c:v>21</c:v>
                </c:pt>
              </c:numCache>
            </c:numRef>
          </c:val>
        </c:ser>
        <c:ser>
          <c:idx val="2"/>
          <c:order val="2"/>
          <c:tx>
            <c:strRef>
              <c:f>Foglio1!$O$11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Imparare ad impar</c:v>
                </c:pt>
                <c:pt idx="2">
                  <c:v>Comp.soc.e civiche</c:v>
                </c:pt>
                <c:pt idx="4">
                  <c:v>Spirito d' iniziativa</c:v>
                </c:pt>
              </c:strCache>
            </c:strRef>
          </c:cat>
          <c:val>
            <c:numRef>
              <c:f>Foglio1!$P$11:$U$11</c:f>
              <c:numCache>
                <c:formatCode>General</c:formatCode>
                <c:ptCount val="6"/>
                <c:pt idx="0">
                  <c:v>49</c:v>
                </c:pt>
                <c:pt idx="2">
                  <c:v>47</c:v>
                </c:pt>
                <c:pt idx="4">
                  <c:v>59</c:v>
                </c:pt>
              </c:numCache>
            </c:numRef>
          </c:val>
        </c:ser>
        <c:ser>
          <c:idx val="3"/>
          <c:order val="3"/>
          <c:tx>
            <c:strRef>
              <c:f>Foglio1!$O$12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Foglio1!$P$8:$U$8</c:f>
              <c:strCache>
                <c:ptCount val="5"/>
                <c:pt idx="0">
                  <c:v>Imparare ad impar</c:v>
                </c:pt>
                <c:pt idx="2">
                  <c:v>Comp.soc.e civiche</c:v>
                </c:pt>
                <c:pt idx="4">
                  <c:v>Spirito d' iniziativa</c:v>
                </c:pt>
              </c:strCache>
            </c:strRef>
          </c:cat>
          <c:val>
            <c:numRef>
              <c:f>Foglio1!$P$12:$U$12</c:f>
              <c:numCache>
                <c:formatCode>General</c:formatCode>
                <c:ptCount val="6"/>
                <c:pt idx="0">
                  <c:v>18</c:v>
                </c:pt>
                <c:pt idx="2">
                  <c:v>16</c:v>
                </c:pt>
                <c:pt idx="4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609024"/>
        <c:axId val="32610560"/>
      </c:barChart>
      <c:catAx>
        <c:axId val="326090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2610560"/>
        <c:crosses val="autoZero"/>
        <c:auto val="1"/>
        <c:lblAlgn val="ctr"/>
        <c:lblOffset val="100"/>
        <c:noMultiLvlLbl val="0"/>
      </c:catAx>
      <c:valAx>
        <c:axId val="32610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6090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Foglio1!$O$9:$U$9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Foglio1!$V$8:$AC$8</c:f>
              <c:strCache>
                <c:ptCount val="7"/>
                <c:pt idx="0">
                  <c:v>Cons.espres. Cul.St</c:v>
                </c:pt>
                <c:pt idx="2">
                  <c:v>Cons.espres.cul.geo</c:v>
                </c:pt>
                <c:pt idx="4">
                  <c:v>Cons.espres.cul.arte</c:v>
                </c:pt>
                <c:pt idx="6">
                  <c:v>Cons.espres.cul.mus.</c:v>
                </c:pt>
              </c:strCache>
            </c:strRef>
          </c:cat>
          <c:val>
            <c:numRef>
              <c:f>Foglio1!$V$9:$AC$9</c:f>
              <c:numCache>
                <c:formatCode>General</c:formatCode>
                <c:ptCount val="8"/>
                <c:pt idx="0">
                  <c:v>6</c:v>
                </c:pt>
                <c:pt idx="2">
                  <c:v>10</c:v>
                </c:pt>
                <c:pt idx="4">
                  <c:v>10</c:v>
                </c:pt>
                <c:pt idx="6">
                  <c:v>17</c:v>
                </c:pt>
              </c:numCache>
            </c:numRef>
          </c:val>
        </c:ser>
        <c:ser>
          <c:idx val="1"/>
          <c:order val="1"/>
          <c:tx>
            <c:strRef>
              <c:f>Foglio1!$O$10:$U$10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Foglio1!$V$8:$AC$8</c:f>
              <c:strCache>
                <c:ptCount val="7"/>
                <c:pt idx="0">
                  <c:v>Cons.espres. Cul.St</c:v>
                </c:pt>
                <c:pt idx="2">
                  <c:v>Cons.espres.cul.geo</c:v>
                </c:pt>
                <c:pt idx="4">
                  <c:v>Cons.espres.cul.arte</c:v>
                </c:pt>
                <c:pt idx="6">
                  <c:v>Cons.espres.cul.mus.</c:v>
                </c:pt>
              </c:strCache>
            </c:strRef>
          </c:cat>
          <c:val>
            <c:numRef>
              <c:f>Foglio1!$V$10:$AC$10</c:f>
              <c:numCache>
                <c:formatCode>General</c:formatCode>
                <c:ptCount val="8"/>
                <c:pt idx="0">
                  <c:v>28</c:v>
                </c:pt>
                <c:pt idx="2">
                  <c:v>15</c:v>
                </c:pt>
                <c:pt idx="4">
                  <c:v>29</c:v>
                </c:pt>
                <c:pt idx="6">
                  <c:v>24</c:v>
                </c:pt>
              </c:numCache>
            </c:numRef>
          </c:val>
        </c:ser>
        <c:ser>
          <c:idx val="2"/>
          <c:order val="2"/>
          <c:tx>
            <c:strRef>
              <c:f>Foglio1!$O$11:$U$11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Foglio1!$V$8:$AC$8</c:f>
              <c:strCache>
                <c:ptCount val="7"/>
                <c:pt idx="0">
                  <c:v>Cons.espres. Cul.St</c:v>
                </c:pt>
                <c:pt idx="2">
                  <c:v>Cons.espres.cul.geo</c:v>
                </c:pt>
                <c:pt idx="4">
                  <c:v>Cons.espres.cul.arte</c:v>
                </c:pt>
                <c:pt idx="6">
                  <c:v>Cons.espres.cul.mus.</c:v>
                </c:pt>
              </c:strCache>
            </c:strRef>
          </c:cat>
          <c:val>
            <c:numRef>
              <c:f>Foglio1!$V$11:$AC$11</c:f>
              <c:numCache>
                <c:formatCode>General</c:formatCode>
                <c:ptCount val="8"/>
                <c:pt idx="0">
                  <c:v>54</c:v>
                </c:pt>
                <c:pt idx="2">
                  <c:v>47</c:v>
                </c:pt>
                <c:pt idx="4">
                  <c:v>57</c:v>
                </c:pt>
                <c:pt idx="6">
                  <c:v>34</c:v>
                </c:pt>
              </c:numCache>
            </c:numRef>
          </c:val>
        </c:ser>
        <c:ser>
          <c:idx val="3"/>
          <c:order val="3"/>
          <c:tx>
            <c:strRef>
              <c:f>Foglio1!$O$12:$U$12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Foglio1!$V$8:$AC$8</c:f>
              <c:strCache>
                <c:ptCount val="7"/>
                <c:pt idx="0">
                  <c:v>Cons.espres. Cul.St</c:v>
                </c:pt>
                <c:pt idx="2">
                  <c:v>Cons.espres.cul.geo</c:v>
                </c:pt>
                <c:pt idx="4">
                  <c:v>Cons.espres.cul.arte</c:v>
                </c:pt>
                <c:pt idx="6">
                  <c:v>Cons.espres.cul.mus.</c:v>
                </c:pt>
              </c:strCache>
            </c:strRef>
          </c:cat>
          <c:val>
            <c:numRef>
              <c:f>Foglio1!$V$12:$AC$12</c:f>
              <c:numCache>
                <c:formatCode>General</c:formatCode>
                <c:ptCount val="8"/>
                <c:pt idx="0">
                  <c:v>16</c:v>
                </c:pt>
                <c:pt idx="2">
                  <c:v>12</c:v>
                </c:pt>
                <c:pt idx="4">
                  <c:v>12</c:v>
                </c:pt>
                <c:pt idx="6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358400"/>
        <c:axId val="32360704"/>
      </c:barChart>
      <c:catAx>
        <c:axId val="32358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2360704"/>
        <c:crosses val="autoZero"/>
        <c:auto val="1"/>
        <c:lblAlgn val="ctr"/>
        <c:lblOffset val="100"/>
        <c:noMultiLvlLbl val="0"/>
      </c:catAx>
      <c:valAx>
        <c:axId val="32360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35840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Foglio1!$O$9:$AC$9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cat>
            <c:strRef>
              <c:f>Foglio1!$AD$8:$AG$8</c:f>
              <c:strCache>
                <c:ptCount val="3"/>
                <c:pt idx="0">
                  <c:v>Cons.esp.cul.ed.fisic</c:v>
                </c:pt>
                <c:pt idx="2">
                  <c:v>Cons.espr.cul.I.R.C</c:v>
                </c:pt>
              </c:strCache>
            </c:strRef>
          </c:cat>
          <c:val>
            <c:numRef>
              <c:f>Foglio1!$AD$9:$AG$9</c:f>
              <c:numCache>
                <c:formatCode>General</c:formatCode>
                <c:ptCount val="4"/>
                <c:pt idx="2">
                  <c:v>6</c:v>
                </c:pt>
              </c:numCache>
            </c:numRef>
          </c:val>
        </c:ser>
        <c:ser>
          <c:idx val="1"/>
          <c:order val="1"/>
          <c:tx>
            <c:strRef>
              <c:f>Foglio1!$O$10:$AC$10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Foglio1!$AD$8:$AG$8</c:f>
              <c:strCache>
                <c:ptCount val="3"/>
                <c:pt idx="0">
                  <c:v>Cons.esp.cul.ed.fisic</c:v>
                </c:pt>
                <c:pt idx="2">
                  <c:v>Cons.espr.cul.I.R.C</c:v>
                </c:pt>
              </c:strCache>
            </c:strRef>
          </c:cat>
          <c:val>
            <c:numRef>
              <c:f>Foglio1!$AD$10:$AG$10</c:f>
              <c:numCache>
                <c:formatCode>General</c:formatCode>
                <c:ptCount val="4"/>
                <c:pt idx="0">
                  <c:v>35</c:v>
                </c:pt>
                <c:pt idx="2">
                  <c:v>22</c:v>
                </c:pt>
              </c:numCache>
            </c:numRef>
          </c:val>
        </c:ser>
        <c:ser>
          <c:idx val="2"/>
          <c:order val="2"/>
          <c:tx>
            <c:strRef>
              <c:f>Foglio1!$O$11:$AC$11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Foglio1!$AD$8:$AG$8</c:f>
              <c:strCache>
                <c:ptCount val="3"/>
                <c:pt idx="0">
                  <c:v>Cons.esp.cul.ed.fisic</c:v>
                </c:pt>
                <c:pt idx="2">
                  <c:v>Cons.espr.cul.I.R.C</c:v>
                </c:pt>
              </c:strCache>
            </c:strRef>
          </c:cat>
          <c:val>
            <c:numRef>
              <c:f>Foglio1!$AD$11:$AG$11</c:f>
              <c:numCache>
                <c:formatCode>General</c:formatCode>
                <c:ptCount val="4"/>
                <c:pt idx="0">
                  <c:v>68</c:v>
                </c:pt>
                <c:pt idx="2">
                  <c:v>40</c:v>
                </c:pt>
              </c:numCache>
            </c:numRef>
          </c:val>
        </c:ser>
        <c:ser>
          <c:idx val="3"/>
          <c:order val="3"/>
          <c:tx>
            <c:strRef>
              <c:f>Foglio1!$O$12:$AC$12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Foglio1!$AD$8:$AG$8</c:f>
              <c:strCache>
                <c:ptCount val="3"/>
                <c:pt idx="0">
                  <c:v>Cons.esp.cul.ed.fisic</c:v>
                </c:pt>
                <c:pt idx="2">
                  <c:v>Cons.espr.cul.I.R.C</c:v>
                </c:pt>
              </c:strCache>
            </c:strRef>
          </c:cat>
          <c:val>
            <c:numRef>
              <c:f>Foglio1!$AD$12:$AG$12</c:f>
              <c:numCache>
                <c:formatCode>General</c:formatCode>
                <c:ptCount val="4"/>
                <c:pt idx="0">
                  <c:v>7</c:v>
                </c:pt>
                <c:pt idx="2">
                  <c:v>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043776"/>
        <c:axId val="36725504"/>
      </c:barChart>
      <c:catAx>
        <c:axId val="360437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it-IT"/>
          </a:p>
        </c:txPr>
        <c:crossAx val="36725504"/>
        <c:crosses val="autoZero"/>
        <c:auto val="1"/>
        <c:lblAlgn val="ctr"/>
        <c:lblOffset val="100"/>
        <c:noMultiLvlLbl val="0"/>
      </c:catAx>
      <c:valAx>
        <c:axId val="36725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0437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39%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11%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Foglio1!$A$1:$A$4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Foglio1!$B$1:$B$4</c:f>
              <c:numCache>
                <c:formatCode>General</c:formatCode>
                <c:ptCount val="4"/>
                <c:pt idx="0">
                  <c:v>1</c:v>
                </c:pt>
                <c:pt idx="1">
                  <c:v>8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11%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15 ALUNNI </a:t>
                    </a:r>
                    <a:r>
                      <a:rPr lang="en-US"/>
                      <a:t>58%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Foglio1!$A$1:$A$4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Foglio1!$B$1:$B$4</c:f>
              <c:numCache>
                <c:formatCode>General</c:formatCode>
                <c:ptCount val="4"/>
                <c:pt idx="0">
                  <c:v>3</c:v>
                </c:pt>
                <c:pt idx="1">
                  <c:v>15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9134272898727451"/>
          <c:y val="0.37733574474631026"/>
          <c:w val="7.0408508826997798E-2"/>
          <c:h val="0.37421376257338929"/>
        </c:manualLayout>
      </c:layout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1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19 alunni </a:t>
                    </a:r>
                    <a:r>
                      <a:rPr lang="en-US"/>
                      <a:t>73%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19%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Foglio1!$A$1:$A$3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Foglio1!$B$1:$B$3</c:f>
              <c:numCache>
                <c:formatCode>General</c:formatCode>
                <c:ptCount val="3"/>
                <c:pt idx="0">
                  <c:v>2</c:v>
                </c:pt>
                <c:pt idx="1">
                  <c:v>19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2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12%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16 ALUNNI </a:t>
                    </a:r>
                    <a:r>
                      <a:rPr lang="en-US"/>
                      <a:t>67%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Foglio1!$A$1:$A$4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Foglio1!$B$1:$B$4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16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4.9486371432984413E-2"/>
                  <c:y val="9.92890883980848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9 ALUNNI</a:t>
                    </a:r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57 ALUNNI </a:t>
                    </a:r>
                    <a:r>
                      <a:rPr lang="en-US"/>
                      <a:t>48%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39 ALUNNI </a:t>
                    </a:r>
                    <a:r>
                      <a:rPr lang="en-US"/>
                      <a:t>33%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13 ALUNNI </a:t>
                    </a:r>
                    <a:r>
                      <a:rPr lang="en-US" dirty="0"/>
                      <a:t>11%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Foglio1!$A$1:$A$4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Foglio1!$B$1:$B$4</c:f>
              <c:numCache>
                <c:formatCode>General</c:formatCode>
                <c:ptCount val="4"/>
                <c:pt idx="0">
                  <c:v>9</c:v>
                </c:pt>
                <c:pt idx="1">
                  <c:v>57</c:v>
                </c:pt>
                <c:pt idx="2">
                  <c:v>39</c:v>
                </c:pt>
                <c:pt idx="3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2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Foglio1!$A$1:$A$4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Foglio1!$B$1:$B$4</c:f>
              <c:numCache>
                <c:formatCode>General</c:formatCode>
                <c:ptCount val="4"/>
                <c:pt idx="0">
                  <c:v>9</c:v>
                </c:pt>
                <c:pt idx="1">
                  <c:v>57</c:v>
                </c:pt>
                <c:pt idx="2">
                  <c:v>39</c:v>
                </c:pt>
                <c:pt idx="3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78816"/>
        <c:axId val="7395200"/>
      </c:barChart>
      <c:catAx>
        <c:axId val="73788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it-IT"/>
          </a:p>
        </c:txPr>
        <c:crossAx val="7395200"/>
        <c:crosses val="autoZero"/>
        <c:auto val="1"/>
        <c:lblAlgn val="ctr"/>
        <c:lblOffset val="100"/>
        <c:noMultiLvlLbl val="0"/>
      </c:catAx>
      <c:valAx>
        <c:axId val="73952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78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Comunic nella madrelingua</c:v>
                </c:pt>
                <c:pt idx="2">
                  <c:v>Comunic. Lin.ingl</c:v>
                </c:pt>
                <c:pt idx="4">
                  <c:v>Comunic.Lin. Franc</c:v>
                </c:pt>
              </c:strCache>
            </c:strRef>
          </c:cat>
          <c:val>
            <c:numRef>
              <c:f>Foglio1!$B$9:$G$9</c:f>
              <c:numCache>
                <c:formatCode>General</c:formatCode>
                <c:ptCount val="6"/>
                <c:pt idx="0">
                  <c:v>8</c:v>
                </c:pt>
                <c:pt idx="2">
                  <c:v>7</c:v>
                </c:pt>
                <c:pt idx="4">
                  <c:v>27</c:v>
                </c:pt>
              </c:numCache>
            </c:numRef>
          </c:val>
        </c:ser>
        <c:ser>
          <c:idx val="1"/>
          <c:order val="1"/>
          <c:tx>
            <c:strRef>
              <c:f>Foglio1!$A$10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Comunic nella madrelingua</c:v>
                </c:pt>
                <c:pt idx="2">
                  <c:v>Comunic. Lin.ingl</c:v>
                </c:pt>
                <c:pt idx="4">
                  <c:v>Comunic.Lin. Franc</c:v>
                </c:pt>
              </c:strCache>
            </c:strRef>
          </c:cat>
          <c:val>
            <c:numRef>
              <c:f>Foglio1!$B$10:$G$10</c:f>
              <c:numCache>
                <c:formatCode>General</c:formatCode>
                <c:ptCount val="6"/>
                <c:pt idx="0">
                  <c:v>22</c:v>
                </c:pt>
                <c:pt idx="2">
                  <c:v>27</c:v>
                </c:pt>
                <c:pt idx="4">
                  <c:v>41</c:v>
                </c:pt>
              </c:numCache>
            </c:numRef>
          </c:val>
        </c:ser>
        <c:ser>
          <c:idx val="2"/>
          <c:order val="2"/>
          <c:tx>
            <c:strRef>
              <c:f>Foglio1!$A$11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Comunic nella madrelingua</c:v>
                </c:pt>
                <c:pt idx="2">
                  <c:v>Comunic. Lin.ingl</c:v>
                </c:pt>
                <c:pt idx="4">
                  <c:v>Comunic.Lin. Franc</c:v>
                </c:pt>
              </c:strCache>
            </c:strRef>
          </c:cat>
          <c:val>
            <c:numRef>
              <c:f>Foglio1!$B$11:$G$11</c:f>
              <c:numCache>
                <c:formatCode>General</c:formatCode>
                <c:ptCount val="6"/>
                <c:pt idx="0">
                  <c:v>53</c:v>
                </c:pt>
                <c:pt idx="2">
                  <c:v>51</c:v>
                </c:pt>
                <c:pt idx="4">
                  <c:v>34</c:v>
                </c:pt>
              </c:numCache>
            </c:numRef>
          </c:val>
        </c:ser>
        <c:ser>
          <c:idx val="3"/>
          <c:order val="3"/>
          <c:tx>
            <c:strRef>
              <c:f>Foglio1!$A$12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Foglio1!$B$8:$G$8</c:f>
              <c:strCache>
                <c:ptCount val="5"/>
                <c:pt idx="0">
                  <c:v>Comunic nella madrelingua</c:v>
                </c:pt>
                <c:pt idx="2">
                  <c:v>Comunic. Lin.ingl</c:v>
                </c:pt>
                <c:pt idx="4">
                  <c:v>Comunic.Lin. Franc</c:v>
                </c:pt>
              </c:strCache>
            </c:strRef>
          </c:cat>
          <c:val>
            <c:numRef>
              <c:f>Foglio1!$B$12:$G$12</c:f>
              <c:numCache>
                <c:formatCode>General</c:formatCode>
                <c:ptCount val="6"/>
                <c:pt idx="0">
                  <c:v>16</c:v>
                </c:pt>
                <c:pt idx="2">
                  <c:v>19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361856"/>
        <c:axId val="32679040"/>
      </c:barChart>
      <c:catAx>
        <c:axId val="323618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it-IT"/>
          </a:p>
        </c:txPr>
        <c:crossAx val="32679040"/>
        <c:crosses val="autoZero"/>
        <c:auto val="1"/>
        <c:lblAlgn val="ctr"/>
        <c:lblOffset val="100"/>
        <c:noMultiLvlLbl val="0"/>
      </c:catAx>
      <c:valAx>
        <c:axId val="32679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3618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Foglio1!$A$9:$G$9</c:f>
              <c:strCache>
                <c:ptCount val="1"/>
                <c:pt idx="0">
                  <c:v>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Compet.base mate</c:v>
                </c:pt>
                <c:pt idx="2">
                  <c:v>Compet. Base scien.</c:v>
                </c:pt>
                <c:pt idx="4">
                  <c:v>Compet. 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Foglio1!$H$9:$O$9</c:f>
              <c:numCache>
                <c:formatCode>General</c:formatCode>
                <c:ptCount val="8"/>
                <c:pt idx="0">
                  <c:v>24</c:v>
                </c:pt>
                <c:pt idx="2">
                  <c:v>17</c:v>
                </c:pt>
                <c:pt idx="4">
                  <c:v>21</c:v>
                </c:pt>
                <c:pt idx="6">
                  <c:v>20</c:v>
                </c:pt>
              </c:numCache>
            </c:numRef>
          </c:val>
        </c:ser>
        <c:ser>
          <c:idx val="1"/>
          <c:order val="1"/>
          <c:tx>
            <c:strRef>
              <c:f>Foglio1!$A$10:$G$10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Compet.base mate</c:v>
                </c:pt>
                <c:pt idx="2">
                  <c:v>Compet. Base scien.</c:v>
                </c:pt>
                <c:pt idx="4">
                  <c:v>Compet. 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Foglio1!$H$10:$O$10</c:f>
              <c:numCache>
                <c:formatCode>General</c:formatCode>
                <c:ptCount val="8"/>
                <c:pt idx="0">
                  <c:v>42</c:v>
                </c:pt>
                <c:pt idx="2">
                  <c:v>41</c:v>
                </c:pt>
                <c:pt idx="4">
                  <c:v>50</c:v>
                </c:pt>
                <c:pt idx="6">
                  <c:v>42</c:v>
                </c:pt>
              </c:numCache>
            </c:numRef>
          </c:val>
        </c:ser>
        <c:ser>
          <c:idx val="2"/>
          <c:order val="2"/>
          <c:tx>
            <c:strRef>
              <c:f>Foglio1!$A$11:$G$11</c:f>
              <c:strCache>
                <c:ptCount val="1"/>
                <c:pt idx="0">
                  <c:v>B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Compet.base mate</c:v>
                </c:pt>
                <c:pt idx="2">
                  <c:v>Compet. Base scien.</c:v>
                </c:pt>
                <c:pt idx="4">
                  <c:v>Compet. 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Foglio1!$H$11:$O$11</c:f>
              <c:numCache>
                <c:formatCode>General</c:formatCode>
                <c:ptCount val="8"/>
                <c:pt idx="0">
                  <c:v>23</c:v>
                </c:pt>
                <c:pt idx="2">
                  <c:v>23</c:v>
                </c:pt>
                <c:pt idx="4">
                  <c:v>35</c:v>
                </c:pt>
                <c:pt idx="6">
                  <c:v>35</c:v>
                </c:pt>
              </c:numCache>
            </c:numRef>
          </c:val>
        </c:ser>
        <c:ser>
          <c:idx val="3"/>
          <c:order val="3"/>
          <c:tx>
            <c:strRef>
              <c:f>Foglio1!$A$12:$G$12</c:f>
              <c:strCache>
                <c:ptCount val="1"/>
                <c:pt idx="0">
                  <c:v>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Foglio1!$H$8:$O$8</c:f>
              <c:strCache>
                <c:ptCount val="7"/>
                <c:pt idx="0">
                  <c:v>Compet.base mate</c:v>
                </c:pt>
                <c:pt idx="2">
                  <c:v>Compet. Base scien.</c:v>
                </c:pt>
                <c:pt idx="4">
                  <c:v>Compet. Base tecno</c:v>
                </c:pt>
                <c:pt idx="6">
                  <c:v>Comp.Digitali</c:v>
                </c:pt>
              </c:strCache>
            </c:strRef>
          </c:cat>
          <c:val>
            <c:numRef>
              <c:f>Foglio1!$H$12:$O$12</c:f>
              <c:numCache>
                <c:formatCode>General</c:formatCode>
                <c:ptCount val="8"/>
                <c:pt idx="0">
                  <c:v>9</c:v>
                </c:pt>
                <c:pt idx="2">
                  <c:v>17</c:v>
                </c:pt>
                <c:pt idx="4">
                  <c:v>3</c:v>
                </c:pt>
                <c:pt idx="6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322304"/>
        <c:axId val="32355072"/>
      </c:barChart>
      <c:catAx>
        <c:axId val="323223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it-IT"/>
          </a:p>
        </c:txPr>
        <c:crossAx val="32355072"/>
        <c:crosses val="autoZero"/>
        <c:auto val="1"/>
        <c:lblAlgn val="ctr"/>
        <c:lblOffset val="100"/>
        <c:noMultiLvlLbl val="0"/>
      </c:catAx>
      <c:valAx>
        <c:axId val="32355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23223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318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71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308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314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97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402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804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141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768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45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28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F1A8B-9E79-46E6-BC49-19D4CAD8F767}" type="datetimeFigureOut">
              <a:rPr lang="it-IT" smtClean="0"/>
              <a:t>05/03/2018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263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SECONDARIA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PRIME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 PER COMPETENZE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COMPITO DI REALTA’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200" b="1" dirty="0" smtClean="0">
                <a:solidFill>
                  <a:srgbClr val="FF0000"/>
                </a:solidFill>
              </a:rPr>
              <a:t/>
            </a:r>
            <a:br>
              <a:rPr lang="it-IT" sz="22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617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8005899"/>
              </p:ext>
            </p:extLst>
          </p:nvPr>
        </p:nvGraphicFramePr>
        <p:xfrm>
          <a:off x="611560" y="1412776"/>
          <a:ext cx="763284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5393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6566985"/>
              </p:ext>
            </p:extLst>
          </p:nvPr>
        </p:nvGraphicFramePr>
        <p:xfrm>
          <a:off x="1043608" y="1412776"/>
          <a:ext cx="741682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1461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9646558"/>
              </p:ext>
            </p:extLst>
          </p:nvPr>
        </p:nvGraphicFramePr>
        <p:xfrm>
          <a:off x="1115616" y="1124744"/>
          <a:ext cx="669674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4432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1685811"/>
              </p:ext>
            </p:extLst>
          </p:nvPr>
        </p:nvGraphicFramePr>
        <p:xfrm>
          <a:off x="1187624" y="1412776"/>
          <a:ext cx="633670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2476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A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3276923"/>
              </p:ext>
            </p:extLst>
          </p:nvPr>
        </p:nvGraphicFramePr>
        <p:xfrm>
          <a:off x="1403648" y="1700808"/>
          <a:ext cx="597666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996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11560" y="548680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>
                <a:solidFill>
                  <a:srgbClr val="FF0000"/>
                </a:solidFill>
              </a:rPr>
              <a:t>1 B</a:t>
            </a:r>
            <a:endParaRPr lang="it-IT" sz="5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5564069"/>
              </p:ext>
            </p:extLst>
          </p:nvPr>
        </p:nvGraphicFramePr>
        <p:xfrm>
          <a:off x="1619672" y="1700808"/>
          <a:ext cx="5544616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5150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C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2669979"/>
              </p:ext>
            </p:extLst>
          </p:nvPr>
        </p:nvGraphicFramePr>
        <p:xfrm>
          <a:off x="1763688" y="1628800"/>
          <a:ext cx="597666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9380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D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7535627"/>
              </p:ext>
            </p:extLst>
          </p:nvPr>
        </p:nvGraphicFramePr>
        <p:xfrm>
          <a:off x="1655676" y="1700808"/>
          <a:ext cx="579664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3337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755576" y="260648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FF0000"/>
                </a:solidFill>
              </a:rPr>
              <a:t>1 E</a:t>
            </a:r>
            <a:endParaRPr lang="it-IT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2427340"/>
              </p:ext>
            </p:extLst>
          </p:nvPr>
        </p:nvGraphicFramePr>
        <p:xfrm>
          <a:off x="2286000" y="2057400"/>
          <a:ext cx="5238328" cy="3531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6677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708073"/>
            <a:ext cx="4968552" cy="10156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VALORE RICORRENTE(MODA) </a:t>
            </a:r>
            <a:r>
              <a:rPr lang="it-IT" b="1" dirty="0" smtClean="0">
                <a:solidFill>
                  <a:srgbClr val="FF0000"/>
                </a:solidFill>
              </a:rPr>
              <a:t>SU   118 </a:t>
            </a:r>
            <a:r>
              <a:rPr lang="it-IT" b="1" dirty="0" smtClean="0">
                <a:solidFill>
                  <a:srgbClr val="FF0000"/>
                </a:solidFill>
              </a:rPr>
              <a:t>ALUNNI </a:t>
            </a:r>
            <a:r>
              <a:rPr lang="it-IT" b="1" dirty="0" smtClean="0">
                <a:solidFill>
                  <a:srgbClr val="FF0000"/>
                </a:solidFill>
              </a:rPr>
              <a:t> ESAMINATI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VALORE RICORRENTE:   «B»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3775705"/>
              </p:ext>
            </p:extLst>
          </p:nvPr>
        </p:nvGraphicFramePr>
        <p:xfrm>
          <a:off x="1547664" y="2057400"/>
          <a:ext cx="5904656" cy="3747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5531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6718949"/>
              </p:ext>
            </p:extLst>
          </p:nvPr>
        </p:nvGraphicFramePr>
        <p:xfrm>
          <a:off x="1403648" y="1340768"/>
          <a:ext cx="619268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0641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39752" y="404664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STATISTICA ANALITICA DELLE COMPETENZE 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0426137"/>
              </p:ext>
            </p:extLst>
          </p:nvPr>
        </p:nvGraphicFramePr>
        <p:xfrm>
          <a:off x="1403648" y="1628800"/>
          <a:ext cx="633670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02619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122</Words>
  <Application>Microsoft Office PowerPoint</Application>
  <PresentationFormat>Presentazione su schermo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73</cp:revision>
  <dcterms:created xsi:type="dcterms:W3CDTF">2017-10-22T20:17:50Z</dcterms:created>
  <dcterms:modified xsi:type="dcterms:W3CDTF">2018-03-05T17:27:05Z</dcterms:modified>
</cp:coreProperties>
</file>