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9" r:id="rId7"/>
    <p:sldId id="270" r:id="rId8"/>
    <p:sldId id="266" r:id="rId9"/>
    <p:sldId id="267" r:id="rId10"/>
    <p:sldId id="268" r:id="rId11"/>
    <p:sldId id="260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Foglio1!$O$9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Impar.ad impar.</c:v>
                </c:pt>
                <c:pt idx="2">
                  <c:v>Comp.soc. e civiche</c:v>
                </c:pt>
                <c:pt idx="4">
                  <c:v>Spirito d' iniziativa</c:v>
                </c:pt>
              </c:strCache>
            </c:strRef>
          </c:cat>
          <c:val>
            <c:numRef>
              <c:f>Foglio1!$P$9:$U$9</c:f>
              <c:numCache>
                <c:formatCode>General</c:formatCode>
                <c:ptCount val="6"/>
                <c:pt idx="0">
                  <c:v>16</c:v>
                </c:pt>
                <c:pt idx="2">
                  <c:v>6</c:v>
                </c:pt>
                <c:pt idx="4">
                  <c:v>13</c:v>
                </c:pt>
              </c:numCache>
            </c:numRef>
          </c:val>
        </c:ser>
        <c:ser>
          <c:idx val="1"/>
          <c:order val="1"/>
          <c:tx>
            <c:strRef>
              <c:f>Foglio1!$O$10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Impar.ad impar.</c:v>
                </c:pt>
                <c:pt idx="2">
                  <c:v>Comp.soc. e civiche</c:v>
                </c:pt>
                <c:pt idx="4">
                  <c:v>Spirito d' iniziativa</c:v>
                </c:pt>
              </c:strCache>
            </c:strRef>
          </c:cat>
          <c:val>
            <c:numRef>
              <c:f>Foglio1!$P$10:$U$10</c:f>
              <c:numCache>
                <c:formatCode>General</c:formatCode>
                <c:ptCount val="6"/>
                <c:pt idx="0">
                  <c:v>29</c:v>
                </c:pt>
                <c:pt idx="2">
                  <c:v>20</c:v>
                </c:pt>
                <c:pt idx="4">
                  <c:v>25</c:v>
                </c:pt>
              </c:numCache>
            </c:numRef>
          </c:val>
        </c:ser>
        <c:ser>
          <c:idx val="2"/>
          <c:order val="2"/>
          <c:tx>
            <c:strRef>
              <c:f>Foglio1!$O$11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Impar.ad impar.</c:v>
                </c:pt>
                <c:pt idx="2">
                  <c:v>Comp.soc. e civiche</c:v>
                </c:pt>
                <c:pt idx="4">
                  <c:v>Spirito d' iniziativa</c:v>
                </c:pt>
              </c:strCache>
            </c:strRef>
          </c:cat>
          <c:val>
            <c:numRef>
              <c:f>Foglio1!$P$11:$U$11</c:f>
              <c:numCache>
                <c:formatCode>General</c:formatCode>
                <c:ptCount val="6"/>
                <c:pt idx="0">
                  <c:v>13</c:v>
                </c:pt>
                <c:pt idx="2">
                  <c:v>30</c:v>
                </c:pt>
                <c:pt idx="4">
                  <c:v>21</c:v>
                </c:pt>
              </c:numCache>
            </c:numRef>
          </c:val>
        </c:ser>
        <c:ser>
          <c:idx val="3"/>
          <c:order val="3"/>
          <c:tx>
            <c:strRef>
              <c:f>Foglio1!$O$12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Impar.ad impar.</c:v>
                </c:pt>
                <c:pt idx="2">
                  <c:v>Comp.soc. e civiche</c:v>
                </c:pt>
                <c:pt idx="4">
                  <c:v>Spirito d' iniziativa</c:v>
                </c:pt>
              </c:strCache>
            </c:strRef>
          </c:cat>
          <c:val>
            <c:numRef>
              <c:f>Foglio1!$P$12:$U$12</c:f>
              <c:numCache>
                <c:formatCode>General</c:formatCode>
                <c:ptCount val="6"/>
                <c:pt idx="0">
                  <c:v>9</c:v>
                </c:pt>
                <c:pt idx="2">
                  <c:v>11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473344"/>
        <c:axId val="40475648"/>
      </c:barChart>
      <c:catAx>
        <c:axId val="404733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40475648"/>
        <c:crosses val="autoZero"/>
        <c:auto val="1"/>
        <c:lblAlgn val="ctr"/>
        <c:lblOffset val="100"/>
        <c:noMultiLvlLbl val="0"/>
      </c:catAx>
      <c:valAx>
        <c:axId val="40475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47334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Foglio1!$O$9:$U$9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Foglio1!$V$8:$AA$8</c:f>
              <c:strCache>
                <c:ptCount val="5"/>
                <c:pt idx="0">
                  <c:v>Consap.esp.cul.st</c:v>
                </c:pt>
                <c:pt idx="2">
                  <c:v>Cons.esp.cul.geo</c:v>
                </c:pt>
                <c:pt idx="4">
                  <c:v>Cons.esp.cul.arte</c:v>
                </c:pt>
              </c:strCache>
            </c:strRef>
          </c:cat>
          <c:val>
            <c:numRef>
              <c:f>Foglio1!$V$9:$AA$9</c:f>
              <c:numCache>
                <c:formatCode>General</c:formatCode>
                <c:ptCount val="6"/>
                <c:pt idx="0">
                  <c:v>14</c:v>
                </c:pt>
                <c:pt idx="2">
                  <c:v>9</c:v>
                </c:pt>
                <c:pt idx="4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Foglio1!$O$10:$U$10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Foglio1!$V$8:$AA$8</c:f>
              <c:strCache>
                <c:ptCount val="5"/>
                <c:pt idx="0">
                  <c:v>Consap.esp.cul.st</c:v>
                </c:pt>
                <c:pt idx="2">
                  <c:v>Cons.esp.cul.geo</c:v>
                </c:pt>
                <c:pt idx="4">
                  <c:v>Cons.esp.cul.arte</c:v>
                </c:pt>
              </c:strCache>
            </c:strRef>
          </c:cat>
          <c:val>
            <c:numRef>
              <c:f>Foglio1!$V$10:$AA$10</c:f>
              <c:numCache>
                <c:formatCode>General</c:formatCode>
                <c:ptCount val="6"/>
                <c:pt idx="0">
                  <c:v>17</c:v>
                </c:pt>
                <c:pt idx="2">
                  <c:v>18</c:v>
                </c:pt>
                <c:pt idx="4">
                  <c:v>24</c:v>
                </c:pt>
              </c:numCache>
            </c:numRef>
          </c:val>
        </c:ser>
        <c:ser>
          <c:idx val="2"/>
          <c:order val="2"/>
          <c:tx>
            <c:strRef>
              <c:f>Foglio1!$O$11:$U$11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Foglio1!$V$8:$AA$8</c:f>
              <c:strCache>
                <c:ptCount val="5"/>
                <c:pt idx="0">
                  <c:v>Consap.esp.cul.st</c:v>
                </c:pt>
                <c:pt idx="2">
                  <c:v>Cons.esp.cul.geo</c:v>
                </c:pt>
                <c:pt idx="4">
                  <c:v>Cons.esp.cul.arte</c:v>
                </c:pt>
              </c:strCache>
            </c:strRef>
          </c:cat>
          <c:val>
            <c:numRef>
              <c:f>Foglio1!$V$11:$AA$11</c:f>
              <c:numCache>
                <c:formatCode>General</c:formatCode>
                <c:ptCount val="6"/>
                <c:pt idx="0">
                  <c:v>24</c:v>
                </c:pt>
                <c:pt idx="2">
                  <c:v>24</c:v>
                </c:pt>
                <c:pt idx="4">
                  <c:v>32</c:v>
                </c:pt>
              </c:numCache>
            </c:numRef>
          </c:val>
        </c:ser>
        <c:ser>
          <c:idx val="3"/>
          <c:order val="3"/>
          <c:tx>
            <c:strRef>
              <c:f>Foglio1!$O$12:$U$12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Foglio1!$V$8:$AA$8</c:f>
              <c:strCache>
                <c:ptCount val="5"/>
                <c:pt idx="0">
                  <c:v>Consap.esp.cul.st</c:v>
                </c:pt>
                <c:pt idx="2">
                  <c:v>Cons.esp.cul.geo</c:v>
                </c:pt>
                <c:pt idx="4">
                  <c:v>Cons.esp.cul.arte</c:v>
                </c:pt>
              </c:strCache>
            </c:strRef>
          </c:cat>
          <c:val>
            <c:numRef>
              <c:f>Foglio1!$V$12:$AA$12</c:f>
              <c:numCache>
                <c:formatCode>General</c:formatCode>
                <c:ptCount val="6"/>
                <c:pt idx="0">
                  <c:v>13</c:v>
                </c:pt>
                <c:pt idx="2">
                  <c:v>13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783936"/>
        <c:axId val="73924992"/>
      </c:barChart>
      <c:catAx>
        <c:axId val="737839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73924992"/>
        <c:crosses val="autoZero"/>
        <c:auto val="1"/>
        <c:lblAlgn val="ctr"/>
        <c:lblOffset val="100"/>
        <c:noMultiLvlLbl val="0"/>
      </c:catAx>
      <c:valAx>
        <c:axId val="73924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7839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Foglio1!$O$9:$AA$9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Foglio1!$AB$8:$AG$8</c:f>
              <c:strCache>
                <c:ptCount val="5"/>
                <c:pt idx="0">
                  <c:v>Cons.esp.cul.musica</c:v>
                </c:pt>
                <c:pt idx="2">
                  <c:v>Cons.esp.cul.ed.fisic</c:v>
                </c:pt>
                <c:pt idx="4">
                  <c:v>Cons.espr.cul.I.R.C</c:v>
                </c:pt>
              </c:strCache>
            </c:strRef>
          </c:cat>
          <c:val>
            <c:numRef>
              <c:f>Foglio1!$AB$9:$AG$9</c:f>
              <c:numCache>
                <c:formatCode>General</c:formatCode>
                <c:ptCount val="6"/>
                <c:pt idx="0">
                  <c:v>15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Foglio1!$O$10:$AA$10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Foglio1!$AB$8:$AG$8</c:f>
              <c:strCache>
                <c:ptCount val="5"/>
                <c:pt idx="0">
                  <c:v>Cons.esp.cul.musica</c:v>
                </c:pt>
                <c:pt idx="2">
                  <c:v>Cons.esp.cul.ed.fisic</c:v>
                </c:pt>
                <c:pt idx="4">
                  <c:v>Cons.espr.cul.I.R.C</c:v>
                </c:pt>
              </c:strCache>
            </c:strRef>
          </c:cat>
          <c:val>
            <c:numRef>
              <c:f>Foglio1!$AB$10:$AG$10</c:f>
              <c:numCache>
                <c:formatCode>General</c:formatCode>
                <c:ptCount val="6"/>
                <c:pt idx="0">
                  <c:v>15</c:v>
                </c:pt>
                <c:pt idx="2">
                  <c:v>9</c:v>
                </c:pt>
                <c:pt idx="4">
                  <c:v>17</c:v>
                </c:pt>
              </c:numCache>
            </c:numRef>
          </c:val>
        </c:ser>
        <c:ser>
          <c:idx val="2"/>
          <c:order val="2"/>
          <c:tx>
            <c:strRef>
              <c:f>Foglio1!$O$11:$AA$11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Foglio1!$AB$8:$AG$8</c:f>
              <c:strCache>
                <c:ptCount val="5"/>
                <c:pt idx="0">
                  <c:v>Cons.esp.cul.musica</c:v>
                </c:pt>
                <c:pt idx="2">
                  <c:v>Cons.esp.cul.ed.fisic</c:v>
                </c:pt>
                <c:pt idx="4">
                  <c:v>Cons.espr.cul.I.R.C</c:v>
                </c:pt>
              </c:strCache>
            </c:strRef>
          </c:cat>
          <c:val>
            <c:numRef>
              <c:f>Foglio1!$AB$11:$AG$11</c:f>
              <c:numCache>
                <c:formatCode>General</c:formatCode>
                <c:ptCount val="6"/>
                <c:pt idx="0">
                  <c:v>21</c:v>
                </c:pt>
                <c:pt idx="2">
                  <c:v>47</c:v>
                </c:pt>
                <c:pt idx="4">
                  <c:v>22</c:v>
                </c:pt>
              </c:numCache>
            </c:numRef>
          </c:val>
        </c:ser>
        <c:ser>
          <c:idx val="3"/>
          <c:order val="3"/>
          <c:tx>
            <c:strRef>
              <c:f>Foglio1!$O$12:$AA$12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Foglio1!$AB$8:$AG$8</c:f>
              <c:strCache>
                <c:ptCount val="5"/>
                <c:pt idx="0">
                  <c:v>Cons.esp.cul.musica</c:v>
                </c:pt>
                <c:pt idx="2">
                  <c:v>Cons.esp.cul.ed.fisic</c:v>
                </c:pt>
                <c:pt idx="4">
                  <c:v>Cons.espr.cul.I.R.C</c:v>
                </c:pt>
              </c:strCache>
            </c:strRef>
          </c:cat>
          <c:val>
            <c:numRef>
              <c:f>Foglio1!$AB$12:$AG$12</c:f>
              <c:numCache>
                <c:formatCode>General</c:formatCode>
                <c:ptCount val="6"/>
                <c:pt idx="0">
                  <c:v>6</c:v>
                </c:pt>
                <c:pt idx="2">
                  <c:v>12</c:v>
                </c:pt>
                <c:pt idx="4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343360"/>
        <c:axId val="119357440"/>
      </c:barChart>
      <c:catAx>
        <c:axId val="1193433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19357440"/>
        <c:crosses val="autoZero"/>
        <c:auto val="1"/>
        <c:lblAlgn val="ctr"/>
        <c:lblOffset val="100"/>
        <c:noMultiLvlLbl val="0"/>
      </c:catAx>
      <c:valAx>
        <c:axId val="119357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3433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 ALUNNO </a:t>
                    </a:r>
                    <a:r>
                      <a:rPr lang="en-US" dirty="0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10 ALUNNI </a:t>
                    </a:r>
                    <a:r>
                      <a:rPr lang="en-US" dirty="0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14 ALUNNI </a:t>
                    </a:r>
                    <a:r>
                      <a:rPr lang="en-US" dirty="0"/>
                      <a:t>56%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Foglio1!$A$1:$A$3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Foglio1!$B$1:$B$3</c:f>
              <c:numCache>
                <c:formatCode>General</c:formatCode>
                <c:ptCount val="3"/>
                <c:pt idx="0">
                  <c:v>1</c:v>
                </c:pt>
                <c:pt idx="1">
                  <c:v>10</c:v>
                </c:pt>
                <c:pt idx="2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4.9046754824725709E-2"/>
                  <c:y val="0.1051662381785853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2 ALUNNI; </a:t>
                    </a:r>
                    <a:r>
                      <a:rPr lang="en-US" dirty="0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 </a:t>
                    </a:r>
                    <a:r>
                      <a:rPr lang="en-US"/>
                      <a:t>46%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7088890817521898"/>
                  <c:y val="-1.449987809398458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12  </a:t>
                    </a:r>
                    <a:r>
                      <a:rPr lang="en-US" dirty="0" smtClean="0"/>
                      <a:t>ALUNNI</a:t>
                    </a:r>
                  </a:p>
                  <a:p>
                    <a:r>
                      <a:rPr lang="en-US" dirty="0" smtClean="0"/>
                      <a:t>46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Foglio1!$A$1:$A$3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Foglio1!$B$1:$B$3</c:f>
              <c:numCache>
                <c:formatCode>General</c:formatCode>
                <c:ptCount val="3"/>
                <c:pt idx="0">
                  <c:v>2</c:v>
                </c:pt>
                <c:pt idx="1">
                  <c:v>12</c:v>
                </c:pt>
                <c:pt idx="2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23%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 </a:t>
                    </a:r>
                    <a:r>
                      <a:rPr lang="en-US"/>
                      <a:t>71%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B</c:v>
                </c:pt>
                <c:pt idx="1">
                  <c:v>C</c:v>
                </c:pt>
                <c:pt idx="2">
                  <c:v>D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4</c:v>
                </c:pt>
                <c:pt idx="1">
                  <c:v>12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5.3494687458969202E-3"/>
                  <c:y val="5.996247330543520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  ALUNNI; </a:t>
                    </a:r>
                    <a:r>
                      <a:rPr lang="en-US" dirty="0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26 ALUNNI </a:t>
                    </a:r>
                    <a:r>
                      <a:rPr lang="en-US"/>
                      <a:t>38%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38 ALUNNI </a:t>
                    </a:r>
                    <a:r>
                      <a:rPr lang="en-US"/>
                      <a:t>56%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Foglio1!$A$1:$A$4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Foglio1!$B$1:$B$4</c:f>
              <c:numCache>
                <c:formatCode>General</c:formatCode>
                <c:ptCount val="4"/>
                <c:pt idx="0">
                  <c:v>3</c:v>
                </c:pt>
                <c:pt idx="1">
                  <c:v>26</c:v>
                </c:pt>
                <c:pt idx="2">
                  <c:v>38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Foglio1!$A$1:$A$4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Foglio1!$B$1:$B$4</c:f>
              <c:numCache>
                <c:formatCode>General</c:formatCode>
                <c:ptCount val="4"/>
                <c:pt idx="0">
                  <c:v>3</c:v>
                </c:pt>
                <c:pt idx="1">
                  <c:v>26</c:v>
                </c:pt>
                <c:pt idx="2">
                  <c:v>38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819264"/>
        <c:axId val="73926144"/>
      </c:barChart>
      <c:catAx>
        <c:axId val="738192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it-IT"/>
          </a:p>
        </c:txPr>
        <c:crossAx val="73926144"/>
        <c:crosses val="autoZero"/>
        <c:auto val="1"/>
        <c:lblAlgn val="ctr"/>
        <c:lblOffset val="100"/>
        <c:noMultiLvlLbl val="0"/>
      </c:catAx>
      <c:valAx>
        <c:axId val="73926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819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Comun.Madrelingua</c:v>
                </c:pt>
                <c:pt idx="2">
                  <c:v>Comun. Lin.inglese</c:v>
                </c:pt>
                <c:pt idx="4">
                  <c:v>Comun.ling.france</c:v>
                </c:pt>
              </c:strCache>
            </c:strRef>
          </c:cat>
          <c:val>
            <c:numRef>
              <c:f>Foglio1!$B$9:$G$9</c:f>
              <c:numCache>
                <c:formatCode>General</c:formatCode>
                <c:ptCount val="6"/>
                <c:pt idx="0">
                  <c:v>9</c:v>
                </c:pt>
                <c:pt idx="2">
                  <c:v>1</c:v>
                </c:pt>
                <c:pt idx="4">
                  <c:v>27</c:v>
                </c:pt>
              </c:numCache>
            </c:numRef>
          </c:val>
        </c:ser>
        <c:ser>
          <c:idx val="1"/>
          <c:order val="1"/>
          <c:tx>
            <c:strRef>
              <c:f>Foglio1!$A$10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Comun.Madrelingua</c:v>
                </c:pt>
                <c:pt idx="2">
                  <c:v>Comun. Lin.inglese</c:v>
                </c:pt>
                <c:pt idx="4">
                  <c:v>Comun.ling.france</c:v>
                </c:pt>
              </c:strCache>
            </c:strRef>
          </c:cat>
          <c:val>
            <c:numRef>
              <c:f>Foglio1!$B$10:$G$10</c:f>
              <c:numCache>
                <c:formatCode>General</c:formatCode>
                <c:ptCount val="6"/>
                <c:pt idx="0">
                  <c:v>26</c:v>
                </c:pt>
                <c:pt idx="2">
                  <c:v>27</c:v>
                </c:pt>
                <c:pt idx="4">
                  <c:v>24</c:v>
                </c:pt>
              </c:numCache>
            </c:numRef>
          </c:val>
        </c:ser>
        <c:ser>
          <c:idx val="2"/>
          <c:order val="2"/>
          <c:tx>
            <c:strRef>
              <c:f>Foglio1!$A$11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Comun.Madrelingua</c:v>
                </c:pt>
                <c:pt idx="2">
                  <c:v>Comun. Lin.inglese</c:v>
                </c:pt>
                <c:pt idx="4">
                  <c:v>Comun.ling.france</c:v>
                </c:pt>
              </c:strCache>
            </c:strRef>
          </c:cat>
          <c:val>
            <c:numRef>
              <c:f>Foglio1!$B$11:$G$11</c:f>
              <c:numCache>
                <c:formatCode>General</c:formatCode>
                <c:ptCount val="6"/>
                <c:pt idx="0">
                  <c:v>19</c:v>
                </c:pt>
                <c:pt idx="2">
                  <c:v>31</c:v>
                </c:pt>
                <c:pt idx="4">
                  <c:v>12</c:v>
                </c:pt>
              </c:numCache>
            </c:numRef>
          </c:val>
        </c:ser>
        <c:ser>
          <c:idx val="3"/>
          <c:order val="3"/>
          <c:tx>
            <c:strRef>
              <c:f>Foglio1!$A$12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Comun.Madrelingua</c:v>
                </c:pt>
                <c:pt idx="2">
                  <c:v>Comun. Lin.inglese</c:v>
                </c:pt>
                <c:pt idx="4">
                  <c:v>Comun.ling.france</c:v>
                </c:pt>
              </c:strCache>
            </c:strRef>
          </c:cat>
          <c:val>
            <c:numRef>
              <c:f>Foglio1!$B$12:$G$12</c:f>
              <c:numCache>
                <c:formatCode>General</c:formatCode>
                <c:ptCount val="6"/>
                <c:pt idx="0">
                  <c:v>7</c:v>
                </c:pt>
                <c:pt idx="2">
                  <c:v>6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981440"/>
        <c:axId val="121291136"/>
      </c:barChart>
      <c:catAx>
        <c:axId val="1079814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121291136"/>
        <c:crosses val="autoZero"/>
        <c:auto val="1"/>
        <c:lblAlgn val="ctr"/>
        <c:lblOffset val="100"/>
        <c:noMultiLvlLbl val="0"/>
      </c:catAx>
      <c:valAx>
        <c:axId val="121291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79814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Foglio1!$A$9:$G$9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Comp.base mate</c:v>
                </c:pt>
                <c:pt idx="2">
                  <c:v>Comp.base scienze</c:v>
                </c:pt>
                <c:pt idx="4">
                  <c:v>Comp.base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Foglio1!$H$9:$O$9</c:f>
              <c:numCache>
                <c:formatCode>General</c:formatCode>
                <c:ptCount val="8"/>
                <c:pt idx="0">
                  <c:v>13</c:v>
                </c:pt>
                <c:pt idx="2">
                  <c:v>15</c:v>
                </c:pt>
                <c:pt idx="4">
                  <c:v>8</c:v>
                </c:pt>
                <c:pt idx="6">
                  <c:v>6</c:v>
                </c:pt>
              </c:numCache>
            </c:numRef>
          </c:val>
        </c:ser>
        <c:ser>
          <c:idx val="1"/>
          <c:order val="1"/>
          <c:tx>
            <c:strRef>
              <c:f>Foglio1!$A$10:$G$10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Comp.base mate</c:v>
                </c:pt>
                <c:pt idx="2">
                  <c:v>Comp.base scienze</c:v>
                </c:pt>
                <c:pt idx="4">
                  <c:v>Comp.base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Foglio1!$H$10:$O$10</c:f>
              <c:numCache>
                <c:formatCode>General</c:formatCode>
                <c:ptCount val="8"/>
                <c:pt idx="0">
                  <c:v>26</c:v>
                </c:pt>
                <c:pt idx="2">
                  <c:v>25</c:v>
                </c:pt>
                <c:pt idx="4">
                  <c:v>36</c:v>
                </c:pt>
                <c:pt idx="6">
                  <c:v>38</c:v>
                </c:pt>
              </c:numCache>
            </c:numRef>
          </c:val>
        </c:ser>
        <c:ser>
          <c:idx val="2"/>
          <c:order val="2"/>
          <c:tx>
            <c:strRef>
              <c:f>Foglio1!$A$11:$G$11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Comp.base mate</c:v>
                </c:pt>
                <c:pt idx="2">
                  <c:v>Comp.base scienze</c:v>
                </c:pt>
                <c:pt idx="4">
                  <c:v>Comp.base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Foglio1!$H$11:$O$11</c:f>
              <c:numCache>
                <c:formatCode>General</c:formatCode>
                <c:ptCount val="8"/>
                <c:pt idx="0">
                  <c:v>20</c:v>
                </c:pt>
                <c:pt idx="2">
                  <c:v>21</c:v>
                </c:pt>
                <c:pt idx="4">
                  <c:v>18</c:v>
                </c:pt>
                <c:pt idx="6">
                  <c:v>19</c:v>
                </c:pt>
              </c:numCache>
            </c:numRef>
          </c:val>
        </c:ser>
        <c:ser>
          <c:idx val="3"/>
          <c:order val="3"/>
          <c:tx>
            <c:strRef>
              <c:f>Foglio1!$A$12:$G$12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Comp.base mate</c:v>
                </c:pt>
                <c:pt idx="2">
                  <c:v>Comp.base scienze</c:v>
                </c:pt>
                <c:pt idx="4">
                  <c:v>Comp.base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Foglio1!$H$12:$O$12</c:f>
              <c:numCache>
                <c:formatCode>General</c:formatCode>
                <c:ptCount val="8"/>
                <c:pt idx="0">
                  <c:v>3</c:v>
                </c:pt>
                <c:pt idx="2">
                  <c:v>2</c:v>
                </c:pt>
                <c:pt idx="4">
                  <c:v>5</c:v>
                </c:pt>
                <c:pt idx="6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743872"/>
        <c:axId val="39745792"/>
      </c:barChart>
      <c:catAx>
        <c:axId val="397438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9745792"/>
        <c:crosses val="autoZero"/>
        <c:auto val="1"/>
        <c:lblAlgn val="ctr"/>
        <c:lblOffset val="100"/>
        <c:noMultiLvlLbl val="0"/>
      </c:catAx>
      <c:valAx>
        <c:axId val="39745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7438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541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09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367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73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036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8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579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94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24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60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776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C07FF-AA28-4030-936F-B2F249723480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214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SECONDARIA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SECONDE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PER COMPETENZE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COMPITO DI REALTA’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  <a:r>
              <a:rPr lang="it-IT" sz="2700" b="1" smtClean="0">
                <a:solidFill>
                  <a:srgbClr val="FF0000"/>
                </a:solidFill>
              </a:rPr>
              <a:t/>
            </a:r>
            <a:br>
              <a:rPr lang="it-IT" sz="2700" b="1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2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0359832"/>
              </p:ext>
            </p:extLst>
          </p:nvPr>
        </p:nvGraphicFramePr>
        <p:xfrm>
          <a:off x="1403648" y="1484784"/>
          <a:ext cx="626469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7814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4286925"/>
              </p:ext>
            </p:extLst>
          </p:nvPr>
        </p:nvGraphicFramePr>
        <p:xfrm>
          <a:off x="1403648" y="1124744"/>
          <a:ext cx="619268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672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1432410"/>
              </p:ext>
            </p:extLst>
          </p:nvPr>
        </p:nvGraphicFramePr>
        <p:xfrm>
          <a:off x="1259632" y="1484784"/>
          <a:ext cx="597666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C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0433568"/>
              </p:ext>
            </p:extLst>
          </p:nvPr>
        </p:nvGraphicFramePr>
        <p:xfrm>
          <a:off x="1547664" y="1700808"/>
          <a:ext cx="583264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69427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D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6546354"/>
              </p:ext>
            </p:extLst>
          </p:nvPr>
        </p:nvGraphicFramePr>
        <p:xfrm>
          <a:off x="1774742" y="1628800"/>
          <a:ext cx="5461554" cy="4035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8247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15616" y="404664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b="1" dirty="0" smtClean="0">
                <a:solidFill>
                  <a:srgbClr val="FF0000"/>
                </a:solidFill>
              </a:rPr>
              <a:t>2 E</a:t>
            </a:r>
            <a:endParaRPr lang="it-IT" sz="48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3615843"/>
              </p:ext>
            </p:extLst>
          </p:nvPr>
        </p:nvGraphicFramePr>
        <p:xfrm>
          <a:off x="1547664" y="1772816"/>
          <a:ext cx="597666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4038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763688" y="708073"/>
            <a:ext cx="4968552" cy="12311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VALORE RICORRENTE(MODA) </a:t>
            </a:r>
            <a:r>
              <a:rPr lang="it-IT" b="1" dirty="0" smtClean="0">
                <a:solidFill>
                  <a:srgbClr val="FF0000"/>
                </a:solidFill>
              </a:rPr>
              <a:t>SU   </a:t>
            </a:r>
            <a:r>
              <a:rPr lang="it-IT" b="1" dirty="0" smtClean="0">
                <a:solidFill>
                  <a:srgbClr val="FF0000"/>
                </a:solidFill>
              </a:rPr>
              <a:t>68 </a:t>
            </a:r>
            <a:r>
              <a:rPr lang="it-IT" b="1" dirty="0" smtClean="0">
                <a:solidFill>
                  <a:srgbClr val="FF0000"/>
                </a:solidFill>
              </a:rPr>
              <a:t>ALUNNI  ESAMINATI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VALORE RICORRENTE</a:t>
            </a:r>
            <a:r>
              <a:rPr lang="it-IT" sz="3200" b="1" dirty="0" smtClean="0">
                <a:solidFill>
                  <a:srgbClr val="FF0000"/>
                </a:solidFill>
              </a:rPr>
              <a:t>:   </a:t>
            </a:r>
            <a:r>
              <a:rPr lang="it-IT" sz="3200" b="1" dirty="0" smtClean="0">
                <a:solidFill>
                  <a:srgbClr val="FF0000"/>
                </a:solidFill>
              </a:rPr>
              <a:t>«C»</a:t>
            </a:r>
            <a:endParaRPr lang="it-IT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0539214"/>
              </p:ext>
            </p:extLst>
          </p:nvPr>
        </p:nvGraphicFramePr>
        <p:xfrm>
          <a:off x="1259632" y="2132856"/>
          <a:ext cx="633670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7307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9250056"/>
              </p:ext>
            </p:extLst>
          </p:nvPr>
        </p:nvGraphicFramePr>
        <p:xfrm>
          <a:off x="1619672" y="2057400"/>
          <a:ext cx="5688632" cy="389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189530"/>
              </p:ext>
            </p:extLst>
          </p:nvPr>
        </p:nvGraphicFramePr>
        <p:xfrm>
          <a:off x="1691680" y="1340768"/>
          <a:ext cx="576064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79267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339752" y="40466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STATISTICA ANALITICA DELLE COMPETENZE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2470214"/>
              </p:ext>
            </p:extLst>
          </p:nvPr>
        </p:nvGraphicFramePr>
        <p:xfrm>
          <a:off x="1619672" y="1628800"/>
          <a:ext cx="583264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0199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6627665"/>
              </p:ext>
            </p:extLst>
          </p:nvPr>
        </p:nvGraphicFramePr>
        <p:xfrm>
          <a:off x="1187624" y="1124744"/>
          <a:ext cx="655272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9217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1338024"/>
              </p:ext>
            </p:extLst>
          </p:nvPr>
        </p:nvGraphicFramePr>
        <p:xfrm>
          <a:off x="1187624" y="1196752"/>
          <a:ext cx="655272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16934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83</Words>
  <Application>Microsoft Office PowerPoint</Application>
  <PresentationFormat>Presentazione su schermo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54</cp:revision>
  <dcterms:created xsi:type="dcterms:W3CDTF">2017-10-22T21:30:01Z</dcterms:created>
  <dcterms:modified xsi:type="dcterms:W3CDTF">2018-03-05T18:04:55Z</dcterms:modified>
</cp:coreProperties>
</file>