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drawings/drawing1.xml" ContentType="application/vnd.openxmlformats-officedocument.drawingml.chartshapes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ppt/charts/chart19.xml" ContentType="application/vnd.openxmlformats-officedocument.drawingml.chart+xml"/>
  <Override PartName="/ppt/charts/chart20.xml" ContentType="application/vnd.openxmlformats-officedocument.drawingml.chart+xml"/>
  <Override PartName="/ppt/charts/chart21.xml" ContentType="application/vnd.openxmlformats-officedocument.drawingml.chart+xml"/>
  <Override PartName="/ppt/charts/chart2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6" r:id="rId8"/>
    <p:sldId id="267" r:id="rId9"/>
    <p:sldId id="268" r:id="rId10"/>
    <p:sldId id="277" r:id="rId11"/>
    <p:sldId id="269" r:id="rId12"/>
    <p:sldId id="270" r:id="rId13"/>
    <p:sldId id="271" r:id="rId14"/>
    <p:sldId id="272" r:id="rId15"/>
    <p:sldId id="275" r:id="rId16"/>
    <p:sldId id="276" r:id="rId17"/>
    <p:sldId id="273" r:id="rId18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1.bin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3.xlsx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4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../embeddings/oleObject2.bin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5.xlsx"/></Relationships>
</file>

<file path=ppt/charts/_rels/chart2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6.xlsx"/></Relationships>
</file>

<file path=ppt/charts/_rels/chart2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7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3.bin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4.bin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5.bin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10 ALUNNI </a:t>
                    </a:r>
                    <a:r>
                      <a:rPr lang="en-US"/>
                      <a:t>50%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 </a:t>
                    </a:r>
                    <a:r>
                      <a:rPr lang="en-US"/>
                      <a:t>25%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 </a:t>
                    </a:r>
                    <a:r>
                      <a:rPr lang="en-US"/>
                      <a:t>25%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INTERMEDIE TERZE (1).xlsx]modello secondaria'!$W$12:$W$14</c:f>
              <c:strCache>
                <c:ptCount val="3"/>
                <c:pt idx="0">
                  <c:v>N. ALUNNI MEDIA  8</c:v>
                </c:pt>
                <c:pt idx="1">
                  <c:v>N. ALUNNI MEDIA  7</c:v>
                </c:pt>
                <c:pt idx="2">
                  <c:v>N. ALUNNI MEDIA  6</c:v>
                </c:pt>
              </c:strCache>
            </c:strRef>
          </c:cat>
          <c:val>
            <c:numRef>
              <c:f>'[GRIGLIA INTERMEDIE TERZE (1).xlsx]modello secondaria'!$X$12:$X$14</c:f>
              <c:numCache>
                <c:formatCode>0</c:formatCode>
                <c:ptCount val="3"/>
                <c:pt idx="0">
                  <c:v>10</c:v>
                </c:pt>
                <c:pt idx="1">
                  <c:v>5</c:v>
                </c:pt>
                <c:pt idx="2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5.5948802405793294E-2"/>
          <c:y val="2.030749203966855E-2"/>
          <c:w val="0.81630355465554327"/>
          <c:h val="0.85498073589307688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ITA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2</c:v>
                </c:pt>
                <c:pt idx="1">
                  <c:v>7</c:v>
                </c:pt>
                <c:pt idx="2">
                  <c:v>11</c:v>
                </c:pt>
                <c:pt idx="3">
                  <c:v>22</c:v>
                </c:pt>
                <c:pt idx="4">
                  <c:v>14</c:v>
                </c:pt>
                <c:pt idx="5">
                  <c:v>15</c:v>
                </c:pt>
                <c:pt idx="6">
                  <c:v>3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MATE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6</c:v>
                </c:pt>
                <c:pt idx="1">
                  <c:v>20</c:v>
                </c:pt>
                <c:pt idx="2">
                  <c:v>10</c:v>
                </c:pt>
                <c:pt idx="3">
                  <c:v>8</c:v>
                </c:pt>
                <c:pt idx="4">
                  <c:v>12</c:v>
                </c:pt>
                <c:pt idx="5">
                  <c:v>8</c:v>
                </c:pt>
                <c:pt idx="6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8146432"/>
        <c:axId val="38148352"/>
      </c:barChart>
      <c:catAx>
        <c:axId val="3814643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38148352"/>
        <c:crosses val="autoZero"/>
        <c:auto val="1"/>
        <c:lblAlgn val="ctr"/>
        <c:lblOffset val="100"/>
        <c:noMultiLvlLbl val="0"/>
      </c:catAx>
      <c:valAx>
        <c:axId val="3814835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8146432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INGLESE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2</c:v>
                </c:pt>
                <c:pt idx="1">
                  <c:v>5</c:v>
                </c:pt>
                <c:pt idx="2">
                  <c:v>14</c:v>
                </c:pt>
                <c:pt idx="3">
                  <c:v>24</c:v>
                </c:pt>
                <c:pt idx="4">
                  <c:v>6</c:v>
                </c:pt>
                <c:pt idx="5">
                  <c:v>8</c:v>
                </c:pt>
                <c:pt idx="6">
                  <c:v>7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1">
                  <c:v>11</c:v>
                </c:pt>
                <c:pt idx="2">
                  <c:v>30</c:v>
                </c:pt>
                <c:pt idx="3">
                  <c:v>21</c:v>
                </c:pt>
                <c:pt idx="4">
                  <c:v>6</c:v>
                </c:pt>
                <c:pt idx="5">
                  <c:v>2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TECNO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0">
                  <c:v>6</c:v>
                </c:pt>
                <c:pt idx="1">
                  <c:v>24</c:v>
                </c:pt>
                <c:pt idx="2">
                  <c:v>8</c:v>
                </c:pt>
                <c:pt idx="3">
                  <c:v>8</c:v>
                </c:pt>
                <c:pt idx="4">
                  <c:v>18</c:v>
                </c:pt>
                <c:pt idx="6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0393728"/>
        <c:axId val="40420096"/>
      </c:barChart>
      <c:catAx>
        <c:axId val="4039372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40420096"/>
        <c:crosses val="autoZero"/>
        <c:auto val="1"/>
        <c:lblAlgn val="ctr"/>
        <c:lblOffset val="100"/>
        <c:noMultiLvlLbl val="0"/>
      </c:catAx>
      <c:valAx>
        <c:axId val="4042009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4039372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INGLESE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2</c:v>
                </c:pt>
                <c:pt idx="1">
                  <c:v>5</c:v>
                </c:pt>
                <c:pt idx="2">
                  <c:v>14</c:v>
                </c:pt>
                <c:pt idx="3">
                  <c:v>24</c:v>
                </c:pt>
                <c:pt idx="4">
                  <c:v>6</c:v>
                </c:pt>
                <c:pt idx="5">
                  <c:v>8</c:v>
                </c:pt>
                <c:pt idx="6">
                  <c:v>7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1">
                  <c:v>11</c:v>
                </c:pt>
                <c:pt idx="2">
                  <c:v>30</c:v>
                </c:pt>
                <c:pt idx="3">
                  <c:v>21</c:v>
                </c:pt>
                <c:pt idx="4">
                  <c:v>6</c:v>
                </c:pt>
                <c:pt idx="5">
                  <c:v>2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TECNO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0">
                  <c:v>6</c:v>
                </c:pt>
                <c:pt idx="1">
                  <c:v>24</c:v>
                </c:pt>
                <c:pt idx="2">
                  <c:v>8</c:v>
                </c:pt>
                <c:pt idx="3">
                  <c:v>8</c:v>
                </c:pt>
                <c:pt idx="4">
                  <c:v>18</c:v>
                </c:pt>
                <c:pt idx="6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8311040"/>
        <c:axId val="38312576"/>
      </c:barChart>
      <c:catAx>
        <c:axId val="3831104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38312576"/>
        <c:crosses val="autoZero"/>
        <c:auto val="1"/>
        <c:lblAlgn val="ctr"/>
        <c:lblOffset val="100"/>
        <c:noMultiLvlLbl val="0"/>
      </c:catAx>
      <c:valAx>
        <c:axId val="383125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8311040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Foglio1!$G$1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Foglio1!$G$2:$G$8</c:f>
              <c:numCache>
                <c:formatCode>General</c:formatCode>
                <c:ptCount val="7"/>
                <c:pt idx="2">
                  <c:v>6</c:v>
                </c:pt>
                <c:pt idx="3">
                  <c:v>14</c:v>
                </c:pt>
                <c:pt idx="4">
                  <c:v>25</c:v>
                </c:pt>
                <c:pt idx="5">
                  <c:v>3</c:v>
                </c:pt>
              </c:numCache>
            </c:numRef>
          </c:val>
        </c:ser>
        <c:ser>
          <c:idx val="1"/>
          <c:order val="1"/>
          <c:tx>
            <c:strRef>
              <c:f>Foglio1!$H$1</c:f>
              <c:strCache>
                <c:ptCount val="1"/>
                <c:pt idx="0">
                  <c:v>INGLESE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Foglio1!$H$2:$H$8</c:f>
              <c:numCache>
                <c:formatCode>General</c:formatCode>
                <c:ptCount val="7"/>
                <c:pt idx="0">
                  <c:v>11</c:v>
                </c:pt>
                <c:pt idx="1">
                  <c:v>5</c:v>
                </c:pt>
                <c:pt idx="2">
                  <c:v>14</c:v>
                </c:pt>
                <c:pt idx="3">
                  <c:v>9</c:v>
                </c:pt>
                <c:pt idx="4">
                  <c:v>6</c:v>
                </c:pt>
                <c:pt idx="5">
                  <c:v>19</c:v>
                </c:pt>
                <c:pt idx="6">
                  <c:v>21</c:v>
                </c:pt>
              </c:numCache>
            </c:numRef>
          </c:val>
        </c:ser>
        <c:ser>
          <c:idx val="2"/>
          <c:order val="2"/>
          <c:tx>
            <c:strRef>
              <c:f>Foglio1!$I$1</c:f>
              <c:strCache>
                <c:ptCount val="1"/>
                <c:pt idx="0">
                  <c:v>TECNO</c:v>
                </c:pt>
              </c:strCache>
            </c:strRef>
          </c:tx>
          <c:invertIfNegative val="0"/>
          <c:dLbls>
            <c:dLbl>
              <c:idx val="6"/>
              <c:layout>
                <c:manualLayout>
                  <c:x val="0"/>
                  <c:y val="-6.298903296459124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Foglio1!$I$2:$I$8</c:f>
              <c:numCache>
                <c:formatCode>General</c:formatCode>
                <c:ptCount val="7"/>
                <c:pt idx="1">
                  <c:v>2</c:v>
                </c:pt>
                <c:pt idx="3">
                  <c:v>12</c:v>
                </c:pt>
                <c:pt idx="4">
                  <c:v>12</c:v>
                </c:pt>
                <c:pt idx="5">
                  <c:v>11</c:v>
                </c:pt>
                <c:pt idx="6">
                  <c:v>21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8651008"/>
        <c:axId val="38652544"/>
      </c:barChart>
      <c:catAx>
        <c:axId val="3865100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38652544"/>
        <c:crosses val="autoZero"/>
        <c:auto val="1"/>
        <c:lblAlgn val="ctr"/>
        <c:lblOffset val="100"/>
        <c:noMultiLvlLbl val="0"/>
      </c:catAx>
      <c:valAx>
        <c:axId val="386525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865100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7.7543963254593173E-2"/>
          <c:y val="1.5827898207388721E-2"/>
          <c:w val="0.73969313210848642"/>
          <c:h val="0.90622814785285299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2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12</c:v>
                </c:pt>
                <c:pt idx="1">
                  <c:v>15</c:v>
                </c:pt>
                <c:pt idx="2">
                  <c:v>17</c:v>
                </c:pt>
                <c:pt idx="3">
                  <c:v>11</c:v>
                </c:pt>
                <c:pt idx="4">
                  <c:v>13</c:v>
                </c:pt>
                <c:pt idx="5">
                  <c:v>2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GEOGR.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3</c:v>
                </c:pt>
                <c:pt idx="1">
                  <c:v>16</c:v>
                </c:pt>
                <c:pt idx="2">
                  <c:v>37</c:v>
                </c:pt>
                <c:pt idx="3">
                  <c:v>8</c:v>
                </c:pt>
                <c:pt idx="5">
                  <c:v>2</c:v>
                </c:pt>
                <c:pt idx="6">
                  <c:v>4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0">
                  <c:v>2</c:v>
                </c:pt>
                <c:pt idx="1">
                  <c:v>17</c:v>
                </c:pt>
                <c:pt idx="2">
                  <c:v>14</c:v>
                </c:pt>
                <c:pt idx="3">
                  <c:v>22</c:v>
                </c:pt>
                <c:pt idx="4">
                  <c:v>9</c:v>
                </c:pt>
                <c:pt idx="5">
                  <c:v>4</c:v>
                </c:pt>
                <c:pt idx="6">
                  <c:v>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9061760"/>
        <c:axId val="39063552"/>
      </c:barChart>
      <c:catAx>
        <c:axId val="3906176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39063552"/>
        <c:crosses val="autoZero"/>
        <c:auto val="1"/>
        <c:lblAlgn val="ctr"/>
        <c:lblOffset val="100"/>
        <c:noMultiLvlLbl val="0"/>
      </c:catAx>
      <c:valAx>
        <c:axId val="3906355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9061760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7.739948127713342E-2"/>
          <c:y val="2.7579486473333949E-2"/>
          <c:w val="0.68474334411869908"/>
          <c:h val="0.87987211123646669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Foglio1!$D$1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Foglio1!$D$2:$D$8</c:f>
              <c:numCache>
                <c:formatCode>General</c:formatCode>
                <c:ptCount val="7"/>
                <c:pt idx="0">
                  <c:v>1</c:v>
                </c:pt>
                <c:pt idx="1">
                  <c:v>5</c:v>
                </c:pt>
                <c:pt idx="2">
                  <c:v>6</c:v>
                </c:pt>
                <c:pt idx="3">
                  <c:v>11</c:v>
                </c:pt>
                <c:pt idx="4">
                  <c:v>15</c:v>
                </c:pt>
                <c:pt idx="5">
                  <c:v>9</c:v>
                </c:pt>
                <c:pt idx="6">
                  <c:v>28</c:v>
                </c:pt>
              </c:numCache>
            </c:numRef>
          </c:val>
        </c:ser>
        <c:ser>
          <c:idx val="1"/>
          <c:order val="1"/>
          <c:tx>
            <c:strRef>
              <c:f>Foglio1!$E$1</c:f>
              <c:strCache>
                <c:ptCount val="1"/>
                <c:pt idx="0">
                  <c:v>GEOGRAF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Foglio1!$E$2:$E$8</c:f>
              <c:numCache>
                <c:formatCode>General</c:formatCode>
                <c:ptCount val="7"/>
                <c:pt idx="0">
                  <c:v>4</c:v>
                </c:pt>
                <c:pt idx="1">
                  <c:v>4</c:v>
                </c:pt>
                <c:pt idx="2">
                  <c:v>13</c:v>
                </c:pt>
                <c:pt idx="3">
                  <c:v>18</c:v>
                </c:pt>
                <c:pt idx="4">
                  <c:v>14</c:v>
                </c:pt>
                <c:pt idx="5">
                  <c:v>14</c:v>
                </c:pt>
                <c:pt idx="6">
                  <c:v>9</c:v>
                </c:pt>
              </c:numCache>
            </c:numRef>
          </c:val>
        </c:ser>
        <c:ser>
          <c:idx val="2"/>
          <c:order val="2"/>
          <c:tx>
            <c:strRef>
              <c:f>Foglio1!$F$1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dLbls>
            <c:dLbl>
              <c:idx val="5"/>
              <c:layout>
                <c:manualLayout>
                  <c:x val="1.8964440032350049E-3"/>
                  <c:y val="-5.367761070026035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Foglio1!$F$2:$F$8</c:f>
              <c:numCache>
                <c:formatCode>General</c:formatCode>
                <c:ptCount val="7"/>
                <c:pt idx="1">
                  <c:v>5</c:v>
                </c:pt>
                <c:pt idx="2">
                  <c:v>8</c:v>
                </c:pt>
                <c:pt idx="3">
                  <c:v>16</c:v>
                </c:pt>
                <c:pt idx="4">
                  <c:v>12</c:v>
                </c:pt>
                <c:pt idx="5">
                  <c:v>14</c:v>
                </c:pt>
                <c:pt idx="6">
                  <c:v>17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9119488"/>
        <c:axId val="39657856"/>
      </c:barChart>
      <c:catAx>
        <c:axId val="39119488"/>
        <c:scaling>
          <c:orientation val="minMax"/>
        </c:scaling>
        <c:delete val="0"/>
        <c:axPos val="b"/>
        <c:majorTickMark val="out"/>
        <c:minorTickMark val="none"/>
        <c:tickLblPos val="nextTo"/>
        <c:crossAx val="39657856"/>
        <c:crosses val="autoZero"/>
        <c:auto val="1"/>
        <c:lblAlgn val="ctr"/>
        <c:lblOffset val="100"/>
        <c:noMultiLvlLbl val="0"/>
      </c:catAx>
      <c:valAx>
        <c:axId val="3965785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911948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7.7543963254593173E-2"/>
          <c:y val="1.5827898207388721E-2"/>
          <c:w val="0.73969313210848642"/>
          <c:h val="0.90622814785285299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2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12</c:v>
                </c:pt>
                <c:pt idx="1">
                  <c:v>15</c:v>
                </c:pt>
                <c:pt idx="2">
                  <c:v>17</c:v>
                </c:pt>
                <c:pt idx="3">
                  <c:v>11</c:v>
                </c:pt>
                <c:pt idx="4">
                  <c:v>13</c:v>
                </c:pt>
                <c:pt idx="5">
                  <c:v>2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GEOGR.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3</c:v>
                </c:pt>
                <c:pt idx="1">
                  <c:v>16</c:v>
                </c:pt>
                <c:pt idx="2">
                  <c:v>37</c:v>
                </c:pt>
                <c:pt idx="3">
                  <c:v>8</c:v>
                </c:pt>
                <c:pt idx="5">
                  <c:v>2</c:v>
                </c:pt>
                <c:pt idx="6">
                  <c:v>4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0">
                  <c:v>2</c:v>
                </c:pt>
                <c:pt idx="1">
                  <c:v>17</c:v>
                </c:pt>
                <c:pt idx="2">
                  <c:v>14</c:v>
                </c:pt>
                <c:pt idx="3">
                  <c:v>22</c:v>
                </c:pt>
                <c:pt idx="4">
                  <c:v>9</c:v>
                </c:pt>
                <c:pt idx="5">
                  <c:v>4</c:v>
                </c:pt>
                <c:pt idx="6">
                  <c:v>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9688832"/>
        <c:axId val="39698816"/>
      </c:barChart>
      <c:catAx>
        <c:axId val="3968883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39698816"/>
        <c:crosses val="autoZero"/>
        <c:auto val="1"/>
        <c:lblAlgn val="ctr"/>
        <c:lblOffset val="100"/>
        <c:noMultiLvlLbl val="0"/>
      </c:catAx>
      <c:valAx>
        <c:axId val="3969881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9688832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MUSICA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1">
                  <c:v>12</c:v>
                </c:pt>
                <c:pt idx="2">
                  <c:v>15</c:v>
                </c:pt>
                <c:pt idx="3">
                  <c:v>17</c:v>
                </c:pt>
                <c:pt idx="4">
                  <c:v>15</c:v>
                </c:pt>
                <c:pt idx="5">
                  <c:v>13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ARTE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2</c:v>
                </c:pt>
                <c:pt idx="1">
                  <c:v>16</c:v>
                </c:pt>
                <c:pt idx="2">
                  <c:v>22</c:v>
                </c:pt>
                <c:pt idx="3">
                  <c:v>19</c:v>
                </c:pt>
                <c:pt idx="4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9492224"/>
        <c:axId val="39498112"/>
      </c:barChart>
      <c:catAx>
        <c:axId val="3949222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39498112"/>
        <c:crosses val="autoZero"/>
        <c:auto val="1"/>
        <c:lblAlgn val="ctr"/>
        <c:lblOffset val="100"/>
        <c:noMultiLvlLbl val="0"/>
      </c:catAx>
      <c:valAx>
        <c:axId val="3949811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9492224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5.4104336392415492E-2"/>
          <c:y val="4.3030151531984653E-2"/>
          <c:w val="0.75863945520094833"/>
          <c:h val="0.90338657657566668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Foglio1!$J$1</c:f>
              <c:strCache>
                <c:ptCount val="1"/>
                <c:pt idx="0">
                  <c:v>MUSICA 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Foglio1!$A$2:$I$8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Foglio1!$J$2:$J$8</c:f>
              <c:numCache>
                <c:formatCode>General</c:formatCode>
                <c:ptCount val="7"/>
                <c:pt idx="1">
                  <c:v>2</c:v>
                </c:pt>
                <c:pt idx="2">
                  <c:v>26</c:v>
                </c:pt>
                <c:pt idx="3">
                  <c:v>7</c:v>
                </c:pt>
                <c:pt idx="4">
                  <c:v>15</c:v>
                </c:pt>
                <c:pt idx="5">
                  <c:v>9</c:v>
                </c:pt>
                <c:pt idx="6">
                  <c:v>15</c:v>
                </c:pt>
              </c:numCache>
            </c:numRef>
          </c:val>
        </c:ser>
        <c:ser>
          <c:idx val="1"/>
          <c:order val="1"/>
          <c:tx>
            <c:strRef>
              <c:f>Foglio1!$K$1</c:f>
              <c:strCache>
                <c:ptCount val="1"/>
                <c:pt idx="0">
                  <c:v>ARTE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Foglio1!$A$2:$I$8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Foglio1!$K$2:$K$8</c:f>
              <c:numCache>
                <c:formatCode>General</c:formatCode>
                <c:ptCount val="7"/>
                <c:pt idx="0">
                  <c:v>3</c:v>
                </c:pt>
                <c:pt idx="1">
                  <c:v>14</c:v>
                </c:pt>
                <c:pt idx="2">
                  <c:v>18</c:v>
                </c:pt>
                <c:pt idx="3">
                  <c:v>31</c:v>
                </c:pt>
                <c:pt idx="4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9528320"/>
        <c:axId val="39529856"/>
      </c:barChart>
      <c:catAx>
        <c:axId val="39528320"/>
        <c:scaling>
          <c:orientation val="minMax"/>
        </c:scaling>
        <c:delete val="0"/>
        <c:axPos val="b"/>
        <c:majorTickMark val="out"/>
        <c:minorTickMark val="none"/>
        <c:tickLblPos val="nextTo"/>
        <c:crossAx val="39529856"/>
        <c:crosses val="autoZero"/>
        <c:auto val="1"/>
        <c:lblAlgn val="ctr"/>
        <c:lblOffset val="100"/>
        <c:noMultiLvlLbl val="0"/>
      </c:catAx>
      <c:valAx>
        <c:axId val="3952985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9528320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75602075287303294"/>
          <c:y val="0.30011149554811373"/>
          <c:w val="0.24397924712696706"/>
          <c:h val="0.12766438649673845"/>
        </c:manualLayout>
      </c:layout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MUSICA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1">
                  <c:v>12</c:v>
                </c:pt>
                <c:pt idx="2">
                  <c:v>15</c:v>
                </c:pt>
                <c:pt idx="3">
                  <c:v>17</c:v>
                </c:pt>
                <c:pt idx="4">
                  <c:v>15</c:v>
                </c:pt>
                <c:pt idx="5">
                  <c:v>13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ARTE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2</c:v>
                </c:pt>
                <c:pt idx="1">
                  <c:v>16</c:v>
                </c:pt>
                <c:pt idx="2">
                  <c:v>22</c:v>
                </c:pt>
                <c:pt idx="3">
                  <c:v>19</c:v>
                </c:pt>
                <c:pt idx="4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0002304"/>
        <c:axId val="40003840"/>
      </c:barChart>
      <c:catAx>
        <c:axId val="4000230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40003840"/>
        <c:crosses val="autoZero"/>
        <c:auto val="1"/>
        <c:lblAlgn val="ctr"/>
        <c:lblOffset val="100"/>
        <c:noMultiLvlLbl val="0"/>
      </c:catAx>
      <c:valAx>
        <c:axId val="400038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40002304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RELIG.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Foglio1!$A$2:$A$6</c:f>
              <c:numCache>
                <c:formatCode>General</c:formatCode>
                <c:ptCount val="5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</c:numCache>
            </c:numRef>
          </c:cat>
          <c:val>
            <c:numRef>
              <c:f>Foglio1!$B$2:$B$6</c:f>
              <c:numCache>
                <c:formatCode>General</c:formatCode>
                <c:ptCount val="5"/>
                <c:pt idx="0">
                  <c:v>6</c:v>
                </c:pt>
                <c:pt idx="1">
                  <c:v>19</c:v>
                </c:pt>
                <c:pt idx="2">
                  <c:v>18</c:v>
                </c:pt>
                <c:pt idx="3">
                  <c:v>23</c:v>
                </c:pt>
                <c:pt idx="4">
                  <c:v>5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ED.FISICA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Foglio1!$A$2:$A$6</c:f>
              <c:numCache>
                <c:formatCode>General</c:formatCode>
                <c:ptCount val="5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</c:numCache>
            </c:numRef>
          </c:cat>
          <c:val>
            <c:numRef>
              <c:f>Foglio1!$C$2:$C$6</c:f>
              <c:numCache>
                <c:formatCode>General</c:formatCode>
                <c:ptCount val="5"/>
                <c:pt idx="0">
                  <c:v>2</c:v>
                </c:pt>
                <c:pt idx="1">
                  <c:v>15</c:v>
                </c:pt>
                <c:pt idx="2">
                  <c:v>14</c:v>
                </c:pt>
                <c:pt idx="3">
                  <c:v>19</c:v>
                </c:pt>
                <c:pt idx="4">
                  <c:v>19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79895552"/>
        <c:axId val="79926016"/>
      </c:barChart>
      <c:catAx>
        <c:axId val="7989555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79926016"/>
        <c:crosses val="autoZero"/>
        <c:auto val="1"/>
        <c:lblAlgn val="ctr"/>
        <c:lblOffset val="100"/>
        <c:noMultiLvlLbl val="0"/>
      </c:catAx>
      <c:valAx>
        <c:axId val="7992601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79895552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Foglio1!$L$1</c:f>
              <c:strCache>
                <c:ptCount val="1"/>
                <c:pt idx="0">
                  <c:v>RELIGIONE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Foglio1!$A$2:$K$8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Foglio1!$L$2:$L$8</c:f>
              <c:numCache>
                <c:formatCode>General</c:formatCode>
                <c:ptCount val="7"/>
                <c:pt idx="1">
                  <c:v>21</c:v>
                </c:pt>
                <c:pt idx="2">
                  <c:v>19</c:v>
                </c:pt>
                <c:pt idx="3">
                  <c:v>19</c:v>
                </c:pt>
                <c:pt idx="4">
                  <c:v>11</c:v>
                </c:pt>
              </c:numCache>
            </c:numRef>
          </c:val>
        </c:ser>
        <c:ser>
          <c:idx val="1"/>
          <c:order val="1"/>
          <c:tx>
            <c:strRef>
              <c:f>Foglio1!$M$1</c:f>
              <c:strCache>
                <c:ptCount val="1"/>
                <c:pt idx="0">
                  <c:v>ED.FISICA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Foglio1!$A$2:$K$8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Foglio1!$M$2:$M$8</c:f>
              <c:numCache>
                <c:formatCode>General</c:formatCode>
                <c:ptCount val="7"/>
                <c:pt idx="2">
                  <c:v>15</c:v>
                </c:pt>
                <c:pt idx="3">
                  <c:v>42</c:v>
                </c:pt>
                <c:pt idx="4">
                  <c:v>17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8003840"/>
        <c:axId val="38005376"/>
      </c:barChart>
      <c:catAx>
        <c:axId val="3800384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it-IT"/>
          </a:p>
        </c:txPr>
        <c:crossAx val="38005376"/>
        <c:crosses val="autoZero"/>
        <c:auto val="1"/>
        <c:lblAlgn val="ctr"/>
        <c:lblOffset val="100"/>
        <c:noMultiLvlLbl val="0"/>
      </c:catAx>
      <c:valAx>
        <c:axId val="380053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8003840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RELIG.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Foglio1!$A$2:$A$6</c:f>
              <c:numCache>
                <c:formatCode>General</c:formatCode>
                <c:ptCount val="5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</c:numCache>
            </c:numRef>
          </c:cat>
          <c:val>
            <c:numRef>
              <c:f>Foglio1!$B$2:$B$6</c:f>
              <c:numCache>
                <c:formatCode>General</c:formatCode>
                <c:ptCount val="5"/>
                <c:pt idx="0">
                  <c:v>6</c:v>
                </c:pt>
                <c:pt idx="1">
                  <c:v>19</c:v>
                </c:pt>
                <c:pt idx="2">
                  <c:v>18</c:v>
                </c:pt>
                <c:pt idx="3">
                  <c:v>23</c:v>
                </c:pt>
                <c:pt idx="4">
                  <c:v>5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ED.FISICA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Foglio1!$A$2:$A$6</c:f>
              <c:numCache>
                <c:formatCode>General</c:formatCode>
                <c:ptCount val="5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</c:numCache>
            </c:numRef>
          </c:cat>
          <c:val>
            <c:numRef>
              <c:f>Foglio1!$C$2:$C$6</c:f>
              <c:numCache>
                <c:formatCode>General</c:formatCode>
                <c:ptCount val="5"/>
                <c:pt idx="0">
                  <c:v>2</c:v>
                </c:pt>
                <c:pt idx="1">
                  <c:v>15</c:v>
                </c:pt>
                <c:pt idx="2">
                  <c:v>14</c:v>
                </c:pt>
                <c:pt idx="3">
                  <c:v>19</c:v>
                </c:pt>
                <c:pt idx="4">
                  <c:v>19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9860096"/>
        <c:axId val="39861632"/>
      </c:barChart>
      <c:catAx>
        <c:axId val="3986009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39861632"/>
        <c:crosses val="autoZero"/>
        <c:auto val="1"/>
        <c:lblAlgn val="ctr"/>
        <c:lblOffset val="100"/>
        <c:noMultiLvlLbl val="0"/>
      </c:catAx>
      <c:valAx>
        <c:axId val="3986163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9860096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>
                <c:manualLayout>
                  <c:x val="-0.10559379098363272"/>
                  <c:y val="0.1678109976871193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 4ALUNNI</a:t>
                    </a:r>
                  </a:p>
                  <a:p>
                    <a:r>
                      <a:rPr lang="en-US" dirty="0" smtClean="0"/>
                      <a:t> </a:t>
                    </a:r>
                    <a:r>
                      <a:rPr lang="en-US" dirty="0"/>
                      <a:t>18%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12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55%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6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27%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INTERMEDIA SECOND. classe 3 c.xlsx]modello secondaria'!$W$11:$W$13</c:f>
              <c:strCache>
                <c:ptCount val="3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</c:strCache>
            </c:strRef>
          </c:cat>
          <c:val>
            <c:numRef>
              <c:f>'[GRIGLIA INTERMEDIA SECOND. classe 3 c.xlsx]modello secondaria'!$X$11:$X$13</c:f>
              <c:numCache>
                <c:formatCode>0</c:formatCode>
                <c:ptCount val="3"/>
                <c:pt idx="0">
                  <c:v>4</c:v>
                </c:pt>
                <c:pt idx="1">
                  <c:v>12</c:v>
                </c:pt>
                <c:pt idx="2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>
                <c:manualLayout>
                  <c:x val="-0.17798125311179416"/>
                  <c:y val="8.9935134711807974E-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 7 ALUNNI; </a:t>
                    </a:r>
                    <a:r>
                      <a:rPr lang="en-US" dirty="0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4.8262384426421757E-2"/>
                  <c:y val="-0.23477650934959868"/>
                </c:manualLayout>
              </c:layout>
              <c:tx>
                <c:rich>
                  <a:bodyPr/>
                  <a:lstStyle/>
                  <a:p>
                    <a:r>
                      <a:rPr lang="en-US" smtClean="0"/>
                      <a:t>7 ALUNNI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6 ALUNNI </a:t>
                    </a:r>
                    <a:r>
                      <a:rPr lang="en-US"/>
                      <a:t>30%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'[SC. SEC I GRADO INTERMEDIE- CLASSE 3D.xlsx]modello secondaria'!$W$11:$W$13</c:f>
              <c:strCache>
                <c:ptCount val="3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</c:strCache>
            </c:strRef>
          </c:cat>
          <c:val>
            <c:numRef>
              <c:f>'[SC. SEC I GRADO INTERMEDIE- CLASSE 3D.xlsx]modello secondaria'!$X$11:$X$13</c:f>
              <c:numCache>
                <c:formatCode>0</c:formatCode>
                <c:ptCount val="3"/>
                <c:pt idx="0">
                  <c:v>7</c:v>
                </c:pt>
                <c:pt idx="1">
                  <c:v>7</c:v>
                </c:pt>
                <c:pt idx="2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 </a:t>
                    </a:r>
                    <a:r>
                      <a:rPr lang="en-US"/>
                      <a:t>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 </a:t>
                    </a:r>
                    <a:r>
                      <a:rPr lang="en-US"/>
                      <a:t>25%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6 ALUNNI </a:t>
                    </a:r>
                    <a:r>
                      <a:rPr lang="en-US"/>
                      <a:t>50%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2 ALUNNI </a:t>
                    </a:r>
                    <a:r>
                      <a:rPr lang="en-US"/>
                      <a:t>17%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'[Prove Intermedie Classe 3E Secondaria.xlsx]modello secondaria'!$W$12:$W$15</c:f>
              <c:strCache>
                <c:ptCount val="4"/>
                <c:pt idx="0">
                  <c:v>N. ALUNNI MEDIA  8</c:v>
                </c:pt>
                <c:pt idx="1">
                  <c:v>N. ALUNNI MEDIA  7</c:v>
                </c:pt>
                <c:pt idx="2">
                  <c:v>N. ALUNNI MEDIA  6</c:v>
                </c:pt>
                <c:pt idx="3">
                  <c:v>N. ALUNNI MEDIA  5</c:v>
                </c:pt>
              </c:strCache>
            </c:strRef>
          </c:cat>
          <c:val>
            <c:numRef>
              <c:f>'[Prove Intermedie Classe 3E Secondaria.xlsx]modello secondaria'!$X$12:$X$15</c:f>
              <c:numCache>
                <c:formatCode>0</c:formatCode>
                <c:ptCount val="4"/>
                <c:pt idx="0">
                  <c:v>1</c:v>
                </c:pt>
                <c:pt idx="1">
                  <c:v>3</c:v>
                </c:pt>
                <c:pt idx="2">
                  <c:v>6</c:v>
                </c:pt>
                <c:pt idx="3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Foglio1!$A$12:$A$16</c:f>
              <c:strCache>
                <c:ptCount val="5"/>
                <c:pt idx="0">
                  <c:v>VOTO 9</c:v>
                </c:pt>
                <c:pt idx="1">
                  <c:v>VOTO 8</c:v>
                </c:pt>
                <c:pt idx="2">
                  <c:v>VOTO 7</c:v>
                </c:pt>
                <c:pt idx="3">
                  <c:v>VOTO 6</c:v>
                </c:pt>
                <c:pt idx="4">
                  <c:v>VOTO 5</c:v>
                </c:pt>
              </c:strCache>
            </c:strRef>
          </c:cat>
          <c:val>
            <c:numRef>
              <c:f>Foglio1!$B$12:$B$16</c:f>
              <c:numCache>
                <c:formatCode>General</c:formatCode>
                <c:ptCount val="5"/>
                <c:pt idx="0">
                  <c:v>11</c:v>
                </c:pt>
                <c:pt idx="1">
                  <c:v>30</c:v>
                </c:pt>
                <c:pt idx="2">
                  <c:v>20</c:v>
                </c:pt>
                <c:pt idx="3">
                  <c:v>17</c:v>
                </c:pt>
                <c:pt idx="4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036480"/>
        <c:axId val="6079232"/>
      </c:barChart>
      <c:catAx>
        <c:axId val="603648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6079232"/>
        <c:crosses val="autoZero"/>
        <c:auto val="1"/>
        <c:lblAlgn val="ctr"/>
        <c:lblOffset val="100"/>
        <c:noMultiLvlLbl val="0"/>
      </c:catAx>
      <c:valAx>
        <c:axId val="607923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603648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11 ALUNNI </a:t>
                    </a:r>
                    <a:r>
                      <a:rPr lang="en-US"/>
                      <a:t>14%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0.23567936895900454"/>
                  <c:y val="-0.11615164228456726"/>
                </c:manualLayout>
              </c:layout>
              <c:tx>
                <c:rich>
                  <a:bodyPr/>
                  <a:lstStyle/>
                  <a:p>
                    <a:r>
                      <a:rPr lang="en-US" smtClean="0"/>
                      <a:t>30 ALUNNI </a:t>
                    </a:r>
                    <a:r>
                      <a:rPr lang="en-US"/>
                      <a:t>37%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20 ALUNNI </a:t>
                    </a:r>
                    <a:r>
                      <a:rPr lang="en-US"/>
                      <a:t>25%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17 ALUNNI </a:t>
                    </a:r>
                    <a:r>
                      <a:rPr lang="en-US"/>
                      <a:t>21%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2 ALUNNI </a:t>
                    </a:r>
                    <a:r>
                      <a:rPr lang="en-US"/>
                      <a:t>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Foglio1!$A$12:$A$16</c:f>
              <c:strCache>
                <c:ptCount val="5"/>
                <c:pt idx="0">
                  <c:v>VOTO 9</c:v>
                </c:pt>
                <c:pt idx="1">
                  <c:v>VOTO 8</c:v>
                </c:pt>
                <c:pt idx="2">
                  <c:v>VOTO 7</c:v>
                </c:pt>
                <c:pt idx="3">
                  <c:v>VOTO 6</c:v>
                </c:pt>
                <c:pt idx="4">
                  <c:v>VOTO 5</c:v>
                </c:pt>
              </c:strCache>
            </c:strRef>
          </c:cat>
          <c:val>
            <c:numRef>
              <c:f>Foglio1!$B$12:$B$16</c:f>
              <c:numCache>
                <c:formatCode>General</c:formatCode>
                <c:ptCount val="5"/>
                <c:pt idx="0">
                  <c:v>11</c:v>
                </c:pt>
                <c:pt idx="1">
                  <c:v>30</c:v>
                </c:pt>
                <c:pt idx="2">
                  <c:v>20</c:v>
                </c:pt>
                <c:pt idx="3">
                  <c:v>17</c:v>
                </c:pt>
                <c:pt idx="4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5.5948802405793294E-2"/>
          <c:y val="2.030749203966855E-2"/>
          <c:w val="0.81630355465554327"/>
          <c:h val="0.85498073589307688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ITA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2</c:v>
                </c:pt>
                <c:pt idx="1">
                  <c:v>7</c:v>
                </c:pt>
                <c:pt idx="2">
                  <c:v>11</c:v>
                </c:pt>
                <c:pt idx="3">
                  <c:v>22</c:v>
                </c:pt>
                <c:pt idx="4">
                  <c:v>14</c:v>
                </c:pt>
                <c:pt idx="5">
                  <c:v>15</c:v>
                </c:pt>
                <c:pt idx="6">
                  <c:v>3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MATE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6</c:v>
                </c:pt>
                <c:pt idx="1">
                  <c:v>20</c:v>
                </c:pt>
                <c:pt idx="2">
                  <c:v>10</c:v>
                </c:pt>
                <c:pt idx="3">
                  <c:v>8</c:v>
                </c:pt>
                <c:pt idx="4">
                  <c:v>12</c:v>
                </c:pt>
                <c:pt idx="5">
                  <c:v>8</c:v>
                </c:pt>
                <c:pt idx="6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2544256"/>
        <c:axId val="32545792"/>
      </c:barChart>
      <c:catAx>
        <c:axId val="3254425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32545792"/>
        <c:crosses val="autoZero"/>
        <c:auto val="1"/>
        <c:lblAlgn val="ctr"/>
        <c:lblOffset val="100"/>
        <c:noMultiLvlLbl val="0"/>
      </c:catAx>
      <c:valAx>
        <c:axId val="3254579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2544256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ITALIANO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Foglio1!$A$2:$A$8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Foglio1!$B$2:$B$8</c:f>
              <c:numCache>
                <c:formatCode>General</c:formatCode>
                <c:ptCount val="7"/>
                <c:pt idx="0">
                  <c:v>3</c:v>
                </c:pt>
                <c:pt idx="1">
                  <c:v>21</c:v>
                </c:pt>
                <c:pt idx="2">
                  <c:v>8</c:v>
                </c:pt>
                <c:pt idx="3">
                  <c:v>15</c:v>
                </c:pt>
                <c:pt idx="4">
                  <c:v>12</c:v>
                </c:pt>
                <c:pt idx="5">
                  <c:v>7</c:v>
                </c:pt>
                <c:pt idx="6">
                  <c:v>9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MATEM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Foglio1!$A$2:$A$8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Foglio1!$C$2:$C$8</c:f>
              <c:numCache>
                <c:formatCode>General</c:formatCode>
                <c:ptCount val="7"/>
                <c:pt idx="1">
                  <c:v>1</c:v>
                </c:pt>
                <c:pt idx="2">
                  <c:v>18</c:v>
                </c:pt>
                <c:pt idx="3">
                  <c:v>10</c:v>
                </c:pt>
                <c:pt idx="4">
                  <c:v>11</c:v>
                </c:pt>
                <c:pt idx="5">
                  <c:v>12</c:v>
                </c:pt>
                <c:pt idx="6">
                  <c:v>20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223744"/>
        <c:axId val="32830208"/>
      </c:barChart>
      <c:catAx>
        <c:axId val="622374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it-IT"/>
          </a:p>
        </c:txPr>
        <c:crossAx val="32830208"/>
        <c:crosses val="autoZero"/>
        <c:auto val="1"/>
        <c:lblAlgn val="ctr"/>
        <c:lblOffset val="100"/>
        <c:noMultiLvlLbl val="0"/>
      </c:catAx>
      <c:valAx>
        <c:axId val="3283020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6223744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0.73404</cdr:x>
      <cdr:y>0.07353</cdr:y>
    </cdr:from>
    <cdr:to>
      <cdr:x>0.95745</cdr:x>
      <cdr:y>0.26471</cdr:y>
    </cdr:to>
    <cdr:sp macro="" textlink="">
      <cdr:nvSpPr>
        <cdr:cNvPr id="2" name="CasellaDiTesto 1"/>
        <cdr:cNvSpPr txBox="1"/>
      </cdr:nvSpPr>
      <cdr:spPr>
        <a:xfrm xmlns:a="http://schemas.openxmlformats.org/drawingml/2006/main">
          <a:off x="4968552" y="360040"/>
          <a:ext cx="1512168" cy="936104"/>
        </a:xfrm>
        <a:prstGeom xmlns:a="http://schemas.openxmlformats.org/drawingml/2006/main" prst="rect">
          <a:avLst/>
        </a:prstGeom>
        <a:ln xmlns:a="http://schemas.openxmlformats.org/drawingml/2006/main" w="31750">
          <a:solidFill>
            <a:srgbClr val="FF0000"/>
          </a:solidFill>
        </a:ln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it-IT" sz="4800" b="1" dirty="0" smtClean="0"/>
            <a:t>3   C</a:t>
          </a:r>
          <a:endParaRPr lang="it-IT" sz="4800" b="1" dirty="0"/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817765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56955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504308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987921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038841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606600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430932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62994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693279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988360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008715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F70E73-60D5-40E9-A8D0-9CB4B774E0F4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6453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.xml"/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9.xml"/><Relationship Id="rId2" Type="http://schemas.openxmlformats.org/officeDocument/2006/relationships/chart" Target="../charts/chart18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0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.xml"/><Relationship Id="rId2" Type="http://schemas.openxmlformats.org/officeDocument/2006/relationships/chart" Target="../charts/chart2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olo 1"/>
          <p:cNvSpPr>
            <a:spLocks noGrp="1"/>
          </p:cNvSpPr>
          <p:nvPr/>
        </p:nvSpPr>
        <p:spPr>
          <a:xfrm>
            <a:off x="685800" y="1556792"/>
            <a:ext cx="7772400" cy="3744416"/>
          </a:xfrm>
          <a:prstGeom prst="rect">
            <a:avLst/>
          </a:prstGeom>
          <a:ln w="31750">
            <a:solidFill>
              <a:srgbClr val="FF0000"/>
            </a:solidFill>
          </a:ln>
        </p:spPr>
        <p:txBody>
          <a:bodyPr vert="horz" lIns="91440" tIns="45720" rIns="91440" bIns="45720" rtlCol="0" anchor="ctr">
            <a:normAutofit fontScale="90000" lnSpcReduction="10000"/>
          </a:bodyPr>
          <a:lstStyle>
            <a:defPPr>
              <a:defRPr lang="it-IT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ISTITUTO COMPRENSIVO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MUSTI-DIMICCOLI</a:t>
            </a:r>
          </a:p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SCUOLA SECONDARIA 1GRADO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PROVE INTERMEDIE  D’ ISTITUTO PER SEZIONE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DI SINTESI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CONFRONTO ESITI ITA E MATE INGRESSO E INTERMEDI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CLASSI TERZE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A.S. 2017-2018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3200" b="1" dirty="0" smtClean="0">
                <a:solidFill>
                  <a:srgbClr val="FF0000"/>
                </a:solidFill>
              </a:rPr>
              <a:t/>
            </a:r>
            <a:br>
              <a:rPr lang="it-IT" sz="3200" b="1" dirty="0" smtClean="0">
                <a:solidFill>
                  <a:srgbClr val="FF0000"/>
                </a:solidFill>
              </a:rPr>
            </a:br>
            <a:endParaRPr lang="it-IT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82589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19201724"/>
              </p:ext>
            </p:extLst>
          </p:nvPr>
        </p:nvGraphicFramePr>
        <p:xfrm>
          <a:off x="1115616" y="764704"/>
          <a:ext cx="6120680" cy="547260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644413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467544" y="517322"/>
            <a:ext cx="3528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4572000" y="517322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 ‘ INGRESSO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81429571"/>
              </p:ext>
            </p:extLst>
          </p:nvPr>
        </p:nvGraphicFramePr>
        <p:xfrm>
          <a:off x="323528" y="1556792"/>
          <a:ext cx="4032448" cy="47525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/>
          <p:nvPr>
            <p:extLst>
              <p:ext uri="{D42A27DB-BD31-4B8C-83A1-F6EECF244321}">
                <p14:modId xmlns:p14="http://schemas.microsoft.com/office/powerpoint/2010/main" val="3836415552"/>
              </p:ext>
            </p:extLst>
          </p:nvPr>
        </p:nvGraphicFramePr>
        <p:xfrm>
          <a:off x="4427984" y="1700808"/>
          <a:ext cx="4540399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56196579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21197457"/>
              </p:ext>
            </p:extLst>
          </p:nvPr>
        </p:nvGraphicFramePr>
        <p:xfrm>
          <a:off x="323528" y="836712"/>
          <a:ext cx="7128792" cy="547260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3721687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4572000" y="517322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 ‘ INGRESSO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/>
          <p:nvPr>
            <p:extLst>
              <p:ext uri="{D42A27DB-BD31-4B8C-83A1-F6EECF244321}">
                <p14:modId xmlns:p14="http://schemas.microsoft.com/office/powerpoint/2010/main" val="3123868469"/>
              </p:ext>
            </p:extLst>
          </p:nvPr>
        </p:nvGraphicFramePr>
        <p:xfrm>
          <a:off x="4572000" y="1340768"/>
          <a:ext cx="4396383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CasellaDiTesto 5"/>
          <p:cNvSpPr txBox="1"/>
          <p:nvPr/>
        </p:nvSpPr>
        <p:spPr>
          <a:xfrm>
            <a:off x="480160" y="592293"/>
            <a:ext cx="3528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6712602"/>
              </p:ext>
            </p:extLst>
          </p:nvPr>
        </p:nvGraphicFramePr>
        <p:xfrm>
          <a:off x="107504" y="1196752"/>
          <a:ext cx="4464496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26084132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8386312"/>
              </p:ext>
            </p:extLst>
          </p:nvPr>
        </p:nvGraphicFramePr>
        <p:xfrm>
          <a:off x="1475656" y="1268760"/>
          <a:ext cx="5976664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107923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/>
          <p:nvPr>
            <p:extLst>
              <p:ext uri="{D42A27DB-BD31-4B8C-83A1-F6EECF244321}">
                <p14:modId xmlns:p14="http://schemas.microsoft.com/office/powerpoint/2010/main" val="1342809810"/>
              </p:ext>
            </p:extLst>
          </p:nvPr>
        </p:nvGraphicFramePr>
        <p:xfrm>
          <a:off x="4860032" y="1268760"/>
          <a:ext cx="4032448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4572000" y="517322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 ‘ INGRESSO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480160" y="551318"/>
            <a:ext cx="3528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00513205"/>
              </p:ext>
            </p:extLst>
          </p:nvPr>
        </p:nvGraphicFramePr>
        <p:xfrm>
          <a:off x="397361" y="1412776"/>
          <a:ext cx="417646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20985566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92351207"/>
              </p:ext>
            </p:extLst>
          </p:nvPr>
        </p:nvGraphicFramePr>
        <p:xfrm>
          <a:off x="1475656" y="1196752"/>
          <a:ext cx="6030416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8619839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/>
          <p:nvPr>
            <p:extLst>
              <p:ext uri="{D42A27DB-BD31-4B8C-83A1-F6EECF244321}">
                <p14:modId xmlns:p14="http://schemas.microsoft.com/office/powerpoint/2010/main" val="2094062582"/>
              </p:ext>
            </p:extLst>
          </p:nvPr>
        </p:nvGraphicFramePr>
        <p:xfrm>
          <a:off x="4572000" y="1268760"/>
          <a:ext cx="4248472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4572000" y="517322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 ‘ INGRESSO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480160" y="551318"/>
            <a:ext cx="3528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92604687"/>
              </p:ext>
            </p:extLst>
          </p:nvPr>
        </p:nvGraphicFramePr>
        <p:xfrm>
          <a:off x="251520" y="1268760"/>
          <a:ext cx="4320480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9547133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683568" y="548680"/>
            <a:ext cx="13681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4800" b="1" dirty="0" smtClean="0">
                <a:solidFill>
                  <a:srgbClr val="FF0000"/>
                </a:solidFill>
              </a:rPr>
              <a:t>3 B</a:t>
            </a:r>
            <a:endParaRPr lang="it-IT" sz="4800" b="1" dirty="0">
              <a:solidFill>
                <a:srgbClr val="FF0000"/>
              </a:solidFill>
            </a:endParaRPr>
          </a:p>
        </p:txBody>
      </p:sp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018556321"/>
              </p:ext>
            </p:extLst>
          </p:nvPr>
        </p:nvGraphicFramePr>
        <p:xfrm>
          <a:off x="1475656" y="1628800"/>
          <a:ext cx="6120680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994429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48285803"/>
              </p:ext>
            </p:extLst>
          </p:nvPr>
        </p:nvGraphicFramePr>
        <p:xfrm>
          <a:off x="971600" y="908720"/>
          <a:ext cx="676875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12802709"/>
              </p:ext>
            </p:extLst>
          </p:nvPr>
        </p:nvGraphicFramePr>
        <p:xfrm>
          <a:off x="1115616" y="2276872"/>
          <a:ext cx="6264696" cy="39638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2165667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82514206"/>
              </p:ext>
            </p:extLst>
          </p:nvPr>
        </p:nvGraphicFramePr>
        <p:xfrm>
          <a:off x="1547664" y="1484784"/>
          <a:ext cx="5832648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CasellaDiTesto 1"/>
          <p:cNvSpPr txBox="1"/>
          <p:nvPr/>
        </p:nvSpPr>
        <p:spPr>
          <a:xfrm>
            <a:off x="971600" y="548680"/>
            <a:ext cx="144016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800" b="1" dirty="0" smtClean="0">
                <a:solidFill>
                  <a:srgbClr val="FF0000"/>
                </a:solidFill>
              </a:rPr>
              <a:t>3 D</a:t>
            </a:r>
            <a:endParaRPr lang="it-IT" sz="4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33180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683568" y="692696"/>
            <a:ext cx="165618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4800" b="1" dirty="0" smtClean="0">
                <a:solidFill>
                  <a:srgbClr val="FF0000"/>
                </a:solidFill>
              </a:rPr>
              <a:t>3 E</a:t>
            </a:r>
            <a:endParaRPr lang="it-IT" sz="4800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55868797"/>
              </p:ext>
            </p:extLst>
          </p:nvPr>
        </p:nvGraphicFramePr>
        <p:xfrm>
          <a:off x="1403648" y="1700808"/>
          <a:ext cx="5904656" cy="41044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710316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763688" y="708073"/>
            <a:ext cx="496855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PERCENTUALE  DI SINTESI SU    80   ALUNNI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88262607"/>
              </p:ext>
            </p:extLst>
          </p:nvPr>
        </p:nvGraphicFramePr>
        <p:xfrm>
          <a:off x="1115616" y="1772816"/>
          <a:ext cx="6264696" cy="38884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6972718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763688" y="708073"/>
            <a:ext cx="496855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PERCENTUALE  DI SINTESI SU    80   ALUNNI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5048602"/>
              </p:ext>
            </p:extLst>
          </p:nvPr>
        </p:nvGraphicFramePr>
        <p:xfrm>
          <a:off x="1547664" y="1700808"/>
          <a:ext cx="5760640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481546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7808413"/>
              </p:ext>
            </p:extLst>
          </p:nvPr>
        </p:nvGraphicFramePr>
        <p:xfrm>
          <a:off x="1331640" y="1988840"/>
          <a:ext cx="6336704" cy="38164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25114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/>
          <p:nvPr>
            <p:extLst>
              <p:ext uri="{D42A27DB-BD31-4B8C-83A1-F6EECF244321}">
                <p14:modId xmlns:p14="http://schemas.microsoft.com/office/powerpoint/2010/main" val="1940264470"/>
              </p:ext>
            </p:extLst>
          </p:nvPr>
        </p:nvGraphicFramePr>
        <p:xfrm>
          <a:off x="5004048" y="1124744"/>
          <a:ext cx="4032448" cy="51125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4572000" y="517322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 ‘ INGRESSO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73848894"/>
              </p:ext>
            </p:extLst>
          </p:nvPr>
        </p:nvGraphicFramePr>
        <p:xfrm>
          <a:off x="395536" y="1412776"/>
          <a:ext cx="4392488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CasellaDiTesto 6"/>
          <p:cNvSpPr txBox="1"/>
          <p:nvPr/>
        </p:nvSpPr>
        <p:spPr>
          <a:xfrm>
            <a:off x="467544" y="517322"/>
            <a:ext cx="3528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9499237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132</TotalTime>
  <Words>131</Words>
  <Application>Microsoft Office PowerPoint</Application>
  <PresentationFormat>Presentazione su schermo (4:3)</PresentationFormat>
  <Paragraphs>41</Paragraphs>
  <Slides>17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17</vt:i4>
      </vt:variant>
    </vt:vector>
  </HeadingPairs>
  <TitlesOfParts>
    <vt:vector size="18" baseType="lpstr"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Bruno</dc:creator>
  <cp:lastModifiedBy>Bruno</cp:lastModifiedBy>
  <cp:revision>42</cp:revision>
  <dcterms:created xsi:type="dcterms:W3CDTF">2017-10-22T22:07:45Z</dcterms:created>
  <dcterms:modified xsi:type="dcterms:W3CDTF">2018-02-19T11:14:07Z</dcterms:modified>
</cp:coreProperties>
</file>

<file path=docProps/thumbnail.jpeg>
</file>