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9" r:id="rId7"/>
    <p:sldId id="270" r:id="rId8"/>
    <p:sldId id="266" r:id="rId9"/>
    <p:sldId id="267" r:id="rId10"/>
    <p:sldId id="268" r:id="rId11"/>
    <p:sldId id="260" r:id="rId12"/>
    <p:sldId id="261" r:id="rId13"/>
    <p:sldId id="262" r:id="rId14"/>
    <p:sldId id="263" r:id="rId15"/>
    <p:sldId id="264" r:id="rId16"/>
    <p:sldId id="27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prova intermedia d''istituto 2^C0 (1).xlsx]modello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prova intermedia d''istituto 2^C0 (1).xlsx]modello secondaria'!$X$11:$X$14</c:f>
              <c:numCache>
                <c:formatCode>0</c:formatCode>
                <c:ptCount val="4"/>
                <c:pt idx="0">
                  <c:v>1</c:v>
                </c:pt>
                <c:pt idx="1">
                  <c:v>9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7</c:v>
                </c:pt>
                <c:pt idx="2">
                  <c:v>11</c:v>
                </c:pt>
                <c:pt idx="3">
                  <c:v>11</c:v>
                </c:pt>
                <c:pt idx="4">
                  <c:v>18</c:v>
                </c:pt>
                <c:pt idx="5">
                  <c:v>8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14</c:v>
                </c:pt>
                <c:pt idx="2">
                  <c:v>14</c:v>
                </c:pt>
                <c:pt idx="3">
                  <c:v>9</c:v>
                </c:pt>
                <c:pt idx="4">
                  <c:v>13</c:v>
                </c:pt>
                <c:pt idx="5">
                  <c:v>8</c:v>
                </c:pt>
                <c:pt idx="6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23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95040"/>
        <c:axId val="74019968"/>
      </c:barChart>
      <c:catAx>
        <c:axId val="6949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4019968"/>
        <c:crosses val="autoZero"/>
        <c:auto val="1"/>
        <c:lblAlgn val="ctr"/>
        <c:lblOffset val="100"/>
        <c:noMultiLvlLbl val="0"/>
      </c:catAx>
      <c:valAx>
        <c:axId val="74019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49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01845941041588"/>
          <c:y val="0.17924867667033414"/>
          <c:w val="0.18989156360004045"/>
          <c:h val="0.17497719787407134"/>
        </c:manualLayout>
      </c:layout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930958154407965E-2"/>
          <c:y val="2.8796228523628092E-2"/>
          <c:w val="0.74779568574506217"/>
          <c:h val="0.90622814785285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Foglio1!$D$2:$D$8</c:f>
              <c:numCache>
                <c:formatCode>General</c:formatCode>
                <c:ptCount val="7"/>
                <c:pt idx="1">
                  <c:v>3</c:v>
                </c:pt>
                <c:pt idx="2">
                  <c:v>2</c:v>
                </c:pt>
                <c:pt idx="3">
                  <c:v>8</c:v>
                </c:pt>
                <c:pt idx="4">
                  <c:v>11</c:v>
                </c:pt>
                <c:pt idx="5">
                  <c:v>16</c:v>
                </c:pt>
                <c:pt idx="6">
                  <c:v>26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GEOGRAF</c:v>
                </c:pt>
              </c:strCache>
            </c:strRef>
          </c:tx>
          <c:invertIfNegative val="0"/>
          <c:dLbls>
            <c:dLbl>
              <c:idx val="5"/>
              <c:layout>
                <c:manualLayout>
                  <c:x val="7.6086829415018839E-17"/>
                  <c:y val="-4.2111173498034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8</c:v>
                </c:pt>
                <c:pt idx="3">
                  <c:v>6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</c:numCache>
            </c:numRef>
          </c:val>
        </c:ser>
        <c:ser>
          <c:idx val="2"/>
          <c:order val="2"/>
          <c:tx>
            <c:strRef>
              <c:f>Foglio1!$F$1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1">
                  <c:v>3</c:v>
                </c:pt>
                <c:pt idx="2">
                  <c:v>6</c:v>
                </c:pt>
                <c:pt idx="3">
                  <c:v>13</c:v>
                </c:pt>
                <c:pt idx="4">
                  <c:v>19</c:v>
                </c:pt>
                <c:pt idx="5">
                  <c:v>13</c:v>
                </c:pt>
                <c:pt idx="6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329280"/>
        <c:axId val="117359744"/>
      </c:barChart>
      <c:catAx>
        <c:axId val="117329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117359744"/>
        <c:crosses val="autoZero"/>
        <c:auto val="1"/>
        <c:lblAlgn val="ctr"/>
        <c:lblOffset val="100"/>
        <c:noMultiLvlLbl val="0"/>
      </c:catAx>
      <c:valAx>
        <c:axId val="117359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329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90804089184649"/>
          <c:y val="0.10717222497163614"/>
          <c:w val="0.22972554091582406"/>
          <c:h val="0.203102433062993"/>
        </c:manualLayout>
      </c:layout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9</c:v>
                </c:pt>
                <c:pt idx="3">
                  <c:v>19</c:v>
                </c:pt>
                <c:pt idx="4">
                  <c:v>14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14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11</c:v>
                </c:pt>
                <c:pt idx="3">
                  <c:v>29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981568"/>
        <c:axId val="38000512"/>
      </c:barChart>
      <c:catAx>
        <c:axId val="37981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8000512"/>
        <c:crosses val="autoZero"/>
        <c:auto val="1"/>
        <c:lblAlgn val="ctr"/>
        <c:lblOffset val="100"/>
        <c:noMultiLvlLbl val="0"/>
      </c:catAx>
      <c:valAx>
        <c:axId val="38000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9815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9</c:v>
                </c:pt>
                <c:pt idx="3">
                  <c:v>19</c:v>
                </c:pt>
                <c:pt idx="4">
                  <c:v>14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14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11</c:v>
                </c:pt>
                <c:pt idx="3">
                  <c:v>29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428864"/>
        <c:axId val="39567360"/>
      </c:barChart>
      <c:catAx>
        <c:axId val="3942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9567360"/>
        <c:crosses val="autoZero"/>
        <c:auto val="1"/>
        <c:lblAlgn val="ctr"/>
        <c:lblOffset val="100"/>
        <c:noMultiLvlLbl val="0"/>
      </c:catAx>
      <c:valAx>
        <c:axId val="39567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4288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INGLESE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0">
                  <c:v>4</c:v>
                </c:pt>
                <c:pt idx="1">
                  <c:v>13</c:v>
                </c:pt>
                <c:pt idx="2">
                  <c:v>20</c:v>
                </c:pt>
                <c:pt idx="3">
                  <c:v>9</c:v>
                </c:pt>
                <c:pt idx="4">
                  <c:v>12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2">
                  <c:v>2</c:v>
                </c:pt>
                <c:pt idx="3">
                  <c:v>15</c:v>
                </c:pt>
                <c:pt idx="4">
                  <c:v>28</c:v>
                </c:pt>
                <c:pt idx="5">
                  <c:v>16</c:v>
                </c:pt>
              </c:numCache>
            </c:numRef>
          </c:val>
        </c:ser>
        <c:ser>
          <c:idx val="2"/>
          <c:order val="2"/>
          <c:tx>
            <c:strRef>
              <c:f>Foglio1!$I$1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Foglio1!$I$2:$I$8</c:f>
              <c:numCache>
                <c:formatCode>General</c:formatCode>
                <c:ptCount val="7"/>
                <c:pt idx="1">
                  <c:v>1</c:v>
                </c:pt>
                <c:pt idx="3">
                  <c:v>8</c:v>
                </c:pt>
                <c:pt idx="4">
                  <c:v>19</c:v>
                </c:pt>
                <c:pt idx="5">
                  <c:v>13</c:v>
                </c:pt>
                <c:pt idx="6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415936"/>
        <c:axId val="119417472"/>
      </c:barChart>
      <c:catAx>
        <c:axId val="119415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19417472"/>
        <c:crosses val="autoZero"/>
        <c:auto val="1"/>
        <c:lblAlgn val="ctr"/>
        <c:lblOffset val="100"/>
        <c:noMultiLvlLbl val="0"/>
      </c:catAx>
      <c:valAx>
        <c:axId val="119417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4159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3</c:v>
                </c:pt>
                <c:pt idx="2">
                  <c:v>13</c:v>
                </c:pt>
                <c:pt idx="3">
                  <c:v>16</c:v>
                </c:pt>
                <c:pt idx="4">
                  <c:v>18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8</c:v>
                </c:pt>
                <c:pt idx="2">
                  <c:v>23</c:v>
                </c:pt>
                <c:pt idx="3">
                  <c:v>19</c:v>
                </c:pt>
                <c:pt idx="4">
                  <c:v>7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95424"/>
        <c:axId val="69522560"/>
      </c:barChart>
      <c:catAx>
        <c:axId val="69495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9522560"/>
        <c:crosses val="autoZero"/>
        <c:auto val="1"/>
        <c:lblAlgn val="ctr"/>
        <c:lblOffset val="100"/>
        <c:noMultiLvlLbl val="0"/>
      </c:catAx>
      <c:valAx>
        <c:axId val="69522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4954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3</c:v>
                </c:pt>
                <c:pt idx="2">
                  <c:v>13</c:v>
                </c:pt>
                <c:pt idx="3">
                  <c:v>16</c:v>
                </c:pt>
                <c:pt idx="4">
                  <c:v>18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8</c:v>
                </c:pt>
                <c:pt idx="2">
                  <c:v>23</c:v>
                </c:pt>
                <c:pt idx="3">
                  <c:v>19</c:v>
                </c:pt>
                <c:pt idx="4">
                  <c:v>7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766848"/>
        <c:axId val="69521408"/>
      </c:barChart>
      <c:catAx>
        <c:axId val="3876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9521408"/>
        <c:crosses val="autoZero"/>
        <c:auto val="1"/>
        <c:lblAlgn val="ctr"/>
        <c:lblOffset val="100"/>
        <c:noMultiLvlLbl val="0"/>
      </c:catAx>
      <c:valAx>
        <c:axId val="69521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7668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Foglio1!$J$1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Foglio1!$J$2:$J$8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15</c:v>
                </c:pt>
                <c:pt idx="3">
                  <c:v>12</c:v>
                </c:pt>
                <c:pt idx="4">
                  <c:v>10</c:v>
                </c:pt>
                <c:pt idx="5">
                  <c:v>7</c:v>
                </c:pt>
                <c:pt idx="6">
                  <c:v>13</c:v>
                </c:pt>
              </c:numCache>
            </c:numRef>
          </c:val>
        </c:ser>
        <c:ser>
          <c:idx val="1"/>
          <c:order val="1"/>
          <c:tx>
            <c:strRef>
              <c:f>Foglio1!$K$1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Foglio1!$K$2:$K$8</c:f>
              <c:numCache>
                <c:formatCode>General</c:formatCode>
                <c:ptCount val="7"/>
                <c:pt idx="1">
                  <c:v>7</c:v>
                </c:pt>
                <c:pt idx="2">
                  <c:v>21</c:v>
                </c:pt>
                <c:pt idx="3">
                  <c:v>23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354496"/>
        <c:axId val="117356032"/>
      </c:barChart>
      <c:catAx>
        <c:axId val="117354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117356032"/>
        <c:crosses val="autoZero"/>
        <c:auto val="1"/>
        <c:lblAlgn val="ctr"/>
        <c:lblOffset val="100"/>
        <c:noMultiLvlLbl val="0"/>
      </c:catAx>
      <c:valAx>
        <c:axId val="117356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3544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ED. 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19</c:v>
                </c:pt>
                <c:pt idx="3">
                  <c:v>25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15</c:v>
                </c:pt>
                <c:pt idx="2">
                  <c:v>24</c:v>
                </c:pt>
                <c:pt idx="3">
                  <c:v>16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582848"/>
        <c:axId val="69584384"/>
      </c:barChart>
      <c:catAx>
        <c:axId val="69582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69584384"/>
        <c:crosses val="autoZero"/>
        <c:auto val="1"/>
        <c:lblAlgn val="ctr"/>
        <c:lblOffset val="100"/>
        <c:noMultiLvlLbl val="0"/>
      </c:catAx>
      <c:valAx>
        <c:axId val="69584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95828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ED. 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19</c:v>
                </c:pt>
                <c:pt idx="3">
                  <c:v>25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Foglio1!$A$2:$C$7</c:f>
              <c:strCach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strCache>
            </c:str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15</c:v>
                </c:pt>
                <c:pt idx="2">
                  <c:v>24</c:v>
                </c:pt>
                <c:pt idx="3">
                  <c:v>16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465856"/>
        <c:axId val="75467776"/>
      </c:barChart>
      <c:catAx>
        <c:axId val="75465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5467776"/>
        <c:crosses val="autoZero"/>
        <c:auto val="1"/>
        <c:lblAlgn val="ctr"/>
        <c:lblOffset val="100"/>
        <c:noMultiLvlLbl val="0"/>
      </c:catAx>
      <c:valAx>
        <c:axId val="75467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4658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5742759612075628E-2"/>
                  <c:y val="-0.1574149482449219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 </a:t>
                    </a:r>
                    <a:r>
                      <a:rPr lang="en-US" dirty="0" err="1" smtClean="0"/>
                      <a:t>alunni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'[MODELLO EXC. 17-18 INTERMEDIE 2D SECONDARIA (1).xlsx]modello primaria'!$V$10:$V$13</c:f>
              <c:strCache>
                <c:ptCount val="4"/>
                <c:pt idx="0">
                  <c:v>N. ALUNNI MEDIA  10</c:v>
                </c:pt>
                <c:pt idx="1">
                  <c:v>N. ALUNNI MEDIA  9</c:v>
                </c:pt>
                <c:pt idx="2">
                  <c:v>N. ALUNNI MEDIA  8</c:v>
                </c:pt>
                <c:pt idx="3">
                  <c:v>N. ALUNNI MEDIA  7</c:v>
                </c:pt>
              </c:strCache>
            </c:strRef>
          </c:cat>
          <c:val>
            <c:numRef>
              <c:f>'[MODELLO EXC. 17-18 INTERMEDIE 2D SECONDARIA (1).xlsx]modello primaria'!$W$10:$W$13</c:f>
              <c:numCache>
                <c:formatCode>0</c:formatCode>
                <c:ptCount val="4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Foglio1!$L$1</c:f>
              <c:strCache>
                <c:ptCount val="1"/>
                <c:pt idx="0">
                  <c:v>ED.FISICA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Foglio1!$A$2:$K$8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Foglio1!$L$2:$L$8</c:f>
              <c:numCache>
                <c:formatCode>General</c:formatCode>
                <c:ptCount val="7"/>
                <c:pt idx="1">
                  <c:v>3</c:v>
                </c:pt>
                <c:pt idx="2">
                  <c:v>16</c:v>
                </c:pt>
                <c:pt idx="3">
                  <c:v>37</c:v>
                </c:pt>
                <c:pt idx="4">
                  <c:v>10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Foglio1!$M$1</c:f>
              <c:strCache>
                <c:ptCount val="1"/>
                <c:pt idx="0">
                  <c:v>RELIGIONE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Foglio1!$A$2:$K$8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Foglio1!$M$2:$M$8</c:f>
              <c:numCache>
                <c:formatCode>General</c:formatCode>
                <c:ptCount val="7"/>
                <c:pt idx="1">
                  <c:v>17</c:v>
                </c:pt>
                <c:pt idx="2">
                  <c:v>27</c:v>
                </c:pt>
                <c:pt idx="3">
                  <c:v>17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612160"/>
        <c:axId val="119613696"/>
      </c:barChart>
      <c:catAx>
        <c:axId val="1196121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it-IT"/>
          </a:p>
        </c:txPr>
        <c:crossAx val="119613696"/>
        <c:crosses val="autoZero"/>
        <c:auto val="1"/>
        <c:lblAlgn val="ctr"/>
        <c:lblOffset val="100"/>
        <c:noMultiLvlLbl val="0"/>
      </c:catAx>
      <c:valAx>
        <c:axId val="119613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6121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59%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'modello secondaria'!$W$13:$W$15</c:f>
              <c:strCache>
                <c:ptCount val="3"/>
                <c:pt idx="0">
                  <c:v>N. ALUNNI MEDIA  7</c:v>
                </c:pt>
                <c:pt idx="1">
                  <c:v>N. ALUNNI MEDIA  6</c:v>
                </c:pt>
                <c:pt idx="2">
                  <c:v>N. ALUNNI MEDIA  5</c:v>
                </c:pt>
              </c:strCache>
            </c:strRef>
          </c:cat>
          <c:val>
            <c:numRef>
              <c:f>'modello secondaria'!$X$13:$X$15</c:f>
              <c:numCache>
                <c:formatCode>0</c:formatCode>
                <c:ptCount val="3"/>
                <c:pt idx="0">
                  <c:v>4</c:v>
                </c:pt>
                <c:pt idx="1">
                  <c:v>10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Foglio1!$A$11:$A$16</c:f>
              <c:strCache>
                <c:ptCount val="6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</c:strCache>
            </c:strRef>
          </c:cat>
          <c:val>
            <c:numRef>
              <c:f>Foglio1!$B$11:$B$16</c:f>
              <c:numCache>
                <c:formatCode>General</c:formatCode>
                <c:ptCount val="6"/>
                <c:pt idx="0">
                  <c:v>4</c:v>
                </c:pt>
                <c:pt idx="1">
                  <c:v>8</c:v>
                </c:pt>
                <c:pt idx="2">
                  <c:v>17</c:v>
                </c:pt>
                <c:pt idx="3">
                  <c:v>22</c:v>
                </c:pt>
                <c:pt idx="4">
                  <c:v>14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822400"/>
        <c:axId val="118823936"/>
      </c:barChart>
      <c:catAx>
        <c:axId val="118822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18823936"/>
        <c:crosses val="autoZero"/>
        <c:auto val="1"/>
        <c:lblAlgn val="ctr"/>
        <c:lblOffset val="100"/>
        <c:noMultiLvlLbl val="0"/>
      </c:catAx>
      <c:valAx>
        <c:axId val="118823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8822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22 ALUNNI </a:t>
                    </a:r>
                    <a:r>
                      <a:rPr lang="en-US"/>
                      <a:t>32%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14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Foglio1!$A$11:$A$16</c:f>
              <c:strCache>
                <c:ptCount val="6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</c:strCache>
            </c:strRef>
          </c:cat>
          <c:val>
            <c:numRef>
              <c:f>Foglio1!$B$11:$B$16</c:f>
              <c:numCache>
                <c:formatCode>General</c:formatCode>
                <c:ptCount val="6"/>
                <c:pt idx="0">
                  <c:v>4</c:v>
                </c:pt>
                <c:pt idx="1">
                  <c:v>8</c:v>
                </c:pt>
                <c:pt idx="2">
                  <c:v>17</c:v>
                </c:pt>
                <c:pt idx="3">
                  <c:v>22</c:v>
                </c:pt>
                <c:pt idx="4">
                  <c:v>14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4</c:v>
                </c:pt>
                <c:pt idx="2">
                  <c:v>13</c:v>
                </c:pt>
                <c:pt idx="3">
                  <c:v>28</c:v>
                </c:pt>
                <c:pt idx="4">
                  <c:v>18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8</c:v>
                </c:pt>
                <c:pt idx="3">
                  <c:v>13</c:v>
                </c:pt>
                <c:pt idx="4">
                  <c:v>12</c:v>
                </c:pt>
                <c:pt idx="5">
                  <c:v>12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917440"/>
        <c:axId val="116413568"/>
      </c:barChart>
      <c:catAx>
        <c:axId val="8191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16413568"/>
        <c:crosses val="autoZero"/>
        <c:auto val="1"/>
        <c:lblAlgn val="ctr"/>
        <c:lblOffset val="100"/>
        <c:noMultiLvlLbl val="0"/>
      </c:catAx>
      <c:valAx>
        <c:axId val="116413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9174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4</c:v>
                </c:pt>
                <c:pt idx="2">
                  <c:v>13</c:v>
                </c:pt>
                <c:pt idx="3">
                  <c:v>28</c:v>
                </c:pt>
                <c:pt idx="4">
                  <c:v>18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8</c:v>
                </c:pt>
                <c:pt idx="3">
                  <c:v>13</c:v>
                </c:pt>
                <c:pt idx="4">
                  <c:v>12</c:v>
                </c:pt>
                <c:pt idx="5">
                  <c:v>12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132480"/>
        <c:axId val="75469952"/>
      </c:barChart>
      <c:catAx>
        <c:axId val="7413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5469952"/>
        <c:crosses val="autoZero"/>
        <c:auto val="1"/>
        <c:lblAlgn val="ctr"/>
        <c:lblOffset val="100"/>
        <c:noMultiLvlLbl val="0"/>
      </c:catAx>
      <c:valAx>
        <c:axId val="75469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132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ITALIANO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1">
                  <c:v>1</c:v>
                </c:pt>
                <c:pt idx="2">
                  <c:v>16</c:v>
                </c:pt>
                <c:pt idx="3">
                  <c:v>13</c:v>
                </c:pt>
                <c:pt idx="4">
                  <c:v>18</c:v>
                </c:pt>
                <c:pt idx="5">
                  <c:v>9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MATEM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10</c:v>
                </c:pt>
                <c:pt idx="4">
                  <c:v>22</c:v>
                </c:pt>
                <c:pt idx="5">
                  <c:v>11</c:v>
                </c:pt>
                <c:pt idx="6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472640"/>
        <c:axId val="118245632"/>
      </c:barChart>
      <c:catAx>
        <c:axId val="117472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118245632"/>
        <c:crosses val="autoZero"/>
        <c:auto val="1"/>
        <c:lblAlgn val="ctr"/>
        <c:lblOffset val="100"/>
        <c:noMultiLvlLbl val="0"/>
      </c:catAx>
      <c:valAx>
        <c:axId val="118245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472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1">
                  <c:v>7</c:v>
                </c:pt>
                <c:pt idx="2">
                  <c:v>11</c:v>
                </c:pt>
                <c:pt idx="3">
                  <c:v>11</c:v>
                </c:pt>
                <c:pt idx="4">
                  <c:v>18</c:v>
                </c:pt>
                <c:pt idx="5">
                  <c:v>8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GEOGR.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14</c:v>
                </c:pt>
                <c:pt idx="2">
                  <c:v>14</c:v>
                </c:pt>
                <c:pt idx="3">
                  <c:v>9</c:v>
                </c:pt>
                <c:pt idx="4">
                  <c:v>13</c:v>
                </c:pt>
                <c:pt idx="5">
                  <c:v>8</c:v>
                </c:pt>
                <c:pt idx="6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6</c:v>
                </c:pt>
                <c:pt idx="2">
                  <c:v>9</c:v>
                </c:pt>
                <c:pt idx="3">
                  <c:v>12</c:v>
                </c:pt>
                <c:pt idx="4">
                  <c:v>23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68800"/>
        <c:axId val="115870336"/>
      </c:barChart>
      <c:catAx>
        <c:axId val="115868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15870336"/>
        <c:crosses val="autoZero"/>
        <c:auto val="1"/>
        <c:lblAlgn val="ctr"/>
        <c:lblOffset val="100"/>
        <c:noMultiLvlLbl val="0"/>
      </c:catAx>
      <c:valAx>
        <c:axId val="115870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8688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SECONDE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INTERMEDIE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200" b="1" dirty="0" smtClean="0">
                <a:solidFill>
                  <a:srgbClr val="FF0000"/>
                </a:solidFill>
              </a:rPr>
              <a:t>CONFRONTO DEGLI ESITI TRA DISCIPLINE  IN INGRESSO E INTERMEDI</a:t>
            </a:r>
            <a:br>
              <a:rPr lang="it-IT" sz="22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550985"/>
              </p:ext>
            </p:extLst>
          </p:nvPr>
        </p:nvGraphicFramePr>
        <p:xfrm>
          <a:off x="179512" y="1268760"/>
          <a:ext cx="399644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2140227584"/>
              </p:ext>
            </p:extLst>
          </p:nvPr>
        </p:nvGraphicFramePr>
        <p:xfrm>
          <a:off x="4211960" y="1268760"/>
          <a:ext cx="4684415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8403506"/>
              </p:ext>
            </p:extLst>
          </p:nvPr>
        </p:nvGraphicFramePr>
        <p:xfrm>
          <a:off x="1403648" y="1556792"/>
          <a:ext cx="590465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339752" y="6926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ISTOGRAMMA DI SINTESI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993911"/>
              </p:ext>
            </p:extLst>
          </p:nvPr>
        </p:nvGraphicFramePr>
        <p:xfrm>
          <a:off x="251520" y="1412776"/>
          <a:ext cx="388843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734729487"/>
              </p:ext>
            </p:extLst>
          </p:nvPr>
        </p:nvGraphicFramePr>
        <p:xfrm>
          <a:off x="4283968" y="1628800"/>
          <a:ext cx="4756423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741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992022"/>
              </p:ext>
            </p:extLst>
          </p:nvPr>
        </p:nvGraphicFramePr>
        <p:xfrm>
          <a:off x="1331640" y="1484784"/>
          <a:ext cx="63367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339752" y="6926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ISTOGRAMMA DI SINTESI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670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848817"/>
              </p:ext>
            </p:extLst>
          </p:nvPr>
        </p:nvGraphicFramePr>
        <p:xfrm>
          <a:off x="107504" y="1340768"/>
          <a:ext cx="381642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1173656650"/>
              </p:ext>
            </p:extLst>
          </p:nvPr>
        </p:nvGraphicFramePr>
        <p:xfrm>
          <a:off x="3995936" y="1340768"/>
          <a:ext cx="496800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8073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174730"/>
              </p:ext>
            </p:extLst>
          </p:nvPr>
        </p:nvGraphicFramePr>
        <p:xfrm>
          <a:off x="1403648" y="1628800"/>
          <a:ext cx="640871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339752" y="6926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ISTOGRAMMA DI SINTESI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22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268167"/>
              </p:ext>
            </p:extLst>
          </p:nvPr>
        </p:nvGraphicFramePr>
        <p:xfrm>
          <a:off x="107504" y="1556792"/>
          <a:ext cx="41044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3403021010"/>
              </p:ext>
            </p:extLst>
          </p:nvPr>
        </p:nvGraphicFramePr>
        <p:xfrm>
          <a:off x="4211960" y="1556792"/>
          <a:ext cx="4823986" cy="4429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7013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0450558"/>
              </p:ext>
            </p:extLst>
          </p:nvPr>
        </p:nvGraphicFramePr>
        <p:xfrm>
          <a:off x="1259632" y="1484784"/>
          <a:ext cx="59766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C</a:t>
            </a:r>
            <a:endParaRPr lang="it-IT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412680"/>
              </p:ext>
            </p:extLst>
          </p:nvPr>
        </p:nvGraphicFramePr>
        <p:xfrm>
          <a:off x="1691680" y="1412776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</a:t>
            </a:r>
            <a:r>
              <a:rPr lang="it-IT" sz="4800" b="1" dirty="0" smtClean="0">
                <a:solidFill>
                  <a:srgbClr val="FF0000"/>
                </a:solidFill>
              </a:rPr>
              <a:t>D</a:t>
            </a:r>
            <a:endParaRPr lang="it-IT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512855"/>
              </p:ext>
            </p:extLst>
          </p:nvPr>
        </p:nvGraphicFramePr>
        <p:xfrm>
          <a:off x="1619672" y="1628800"/>
          <a:ext cx="56886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</a:t>
            </a:r>
            <a:r>
              <a:rPr lang="it-IT" b="1" dirty="0" smtClean="0">
                <a:solidFill>
                  <a:srgbClr val="FF0000"/>
                </a:solidFill>
              </a:rPr>
              <a:t>68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46054"/>
              </p:ext>
            </p:extLst>
          </p:nvPr>
        </p:nvGraphicFramePr>
        <p:xfrm>
          <a:off x="1619672" y="2057400"/>
          <a:ext cx="5688632" cy="3387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7921155"/>
              </p:ext>
            </p:extLst>
          </p:nvPr>
        </p:nvGraphicFramePr>
        <p:xfrm>
          <a:off x="1619672" y="2057400"/>
          <a:ext cx="5688632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</a:t>
            </a:r>
            <a:r>
              <a:rPr lang="it-IT" b="1" dirty="0" smtClean="0">
                <a:solidFill>
                  <a:srgbClr val="FF0000"/>
                </a:solidFill>
              </a:rPr>
              <a:t>68  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744719"/>
              </p:ext>
            </p:extLst>
          </p:nvPr>
        </p:nvGraphicFramePr>
        <p:xfrm>
          <a:off x="1331640" y="1700808"/>
          <a:ext cx="597666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339752" y="6926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ISTOGRAMMA DI SINTESI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761520"/>
              </p:ext>
            </p:extLst>
          </p:nvPr>
        </p:nvGraphicFramePr>
        <p:xfrm>
          <a:off x="107504" y="1556792"/>
          <a:ext cx="381642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860032" y="67215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406308057"/>
              </p:ext>
            </p:extLst>
          </p:nvPr>
        </p:nvGraphicFramePr>
        <p:xfrm>
          <a:off x="4067944" y="1772816"/>
          <a:ext cx="4862487" cy="39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8725916"/>
              </p:ext>
            </p:extLst>
          </p:nvPr>
        </p:nvGraphicFramePr>
        <p:xfrm>
          <a:off x="1259632" y="1268760"/>
          <a:ext cx="626469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339752" y="69269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ISTOGRAMMA DI SINTESI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137</Words>
  <Application>Microsoft Office PowerPoint</Application>
  <PresentationFormat>Presentazione su schermo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38</cp:revision>
  <dcterms:created xsi:type="dcterms:W3CDTF">2017-10-22T21:30:01Z</dcterms:created>
  <dcterms:modified xsi:type="dcterms:W3CDTF">2018-02-19T17:20:18Z</dcterms:modified>
</cp:coreProperties>
</file>