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ppt/charts/chart19.xml" ContentType="application/vnd.openxmlformats-officedocument.drawingml.chart+xml"/>
  <Override PartName="/ppt/charts/chart20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5" r:id="rId6"/>
    <p:sldId id="269" r:id="rId7"/>
    <p:sldId id="270" r:id="rId8"/>
    <p:sldId id="266" r:id="rId9"/>
    <p:sldId id="267" r:id="rId10"/>
    <p:sldId id="268" r:id="rId11"/>
    <p:sldId id="260" r:id="rId12"/>
    <p:sldId id="261" r:id="rId13"/>
    <p:sldId id="262" r:id="rId14"/>
    <p:sldId id="263" r:id="rId15"/>
    <p:sldId id="264" r:id="rId16"/>
    <p:sldId id="271" r:id="rId17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1.bin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3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4.xlsx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5.xlsx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6.xlsx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7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2.bin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8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 </a:t>
                    </a:r>
                    <a:r>
                      <a:rPr lang="en-US"/>
                      <a:t>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9 ALUNNI </a:t>
                    </a:r>
                    <a:r>
                      <a:rPr lang="en-US"/>
                      <a:t>36%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11 ALUNNI </a:t>
                    </a:r>
                    <a:r>
                      <a:rPr lang="en-US"/>
                      <a:t>44%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 </a:t>
                    </a:r>
                    <a:r>
                      <a:rPr lang="en-US"/>
                      <a:t>16%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prova intermedia d''istituto 2^C0 (1).xlsx]modello secondaria'!$W$11:$W$14</c:f>
              <c:strCache>
                <c:ptCount val="4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</c:strCache>
            </c:strRef>
          </c:cat>
          <c:val>
            <c:numRef>
              <c:f>'[griglia prova intermedia d''istituto 2^C0 (1).xlsx]modello secondaria'!$X$11:$X$14</c:f>
              <c:numCache>
                <c:formatCode>0</c:formatCode>
                <c:ptCount val="4"/>
                <c:pt idx="0">
                  <c:v>1</c:v>
                </c:pt>
                <c:pt idx="1">
                  <c:v>9</c:v>
                </c:pt>
                <c:pt idx="2">
                  <c:v>11</c:v>
                </c:pt>
                <c:pt idx="3">
                  <c:v>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1">
                  <c:v>7</c:v>
                </c:pt>
                <c:pt idx="2">
                  <c:v>11</c:v>
                </c:pt>
                <c:pt idx="3">
                  <c:v>11</c:v>
                </c:pt>
                <c:pt idx="4">
                  <c:v>18</c:v>
                </c:pt>
                <c:pt idx="5">
                  <c:v>8</c:v>
                </c:pt>
                <c:pt idx="6">
                  <c:v>5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GEOGR.</c:v>
                </c:pt>
              </c:strCache>
            </c:strRef>
          </c:tx>
          <c:invertIfNegative val="0"/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2</c:v>
                </c:pt>
                <c:pt idx="1">
                  <c:v>14</c:v>
                </c:pt>
                <c:pt idx="2">
                  <c:v>14</c:v>
                </c:pt>
                <c:pt idx="3">
                  <c:v>9</c:v>
                </c:pt>
                <c:pt idx="4">
                  <c:v>13</c:v>
                </c:pt>
                <c:pt idx="5">
                  <c:v>8</c:v>
                </c:pt>
                <c:pt idx="6">
                  <c:v>3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1">
                  <c:v>6</c:v>
                </c:pt>
                <c:pt idx="2">
                  <c:v>9</c:v>
                </c:pt>
                <c:pt idx="3">
                  <c:v>12</c:v>
                </c:pt>
                <c:pt idx="4">
                  <c:v>23</c:v>
                </c:pt>
                <c:pt idx="5">
                  <c:v>6</c:v>
                </c:pt>
                <c:pt idx="6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9495040"/>
        <c:axId val="74019968"/>
      </c:barChart>
      <c:catAx>
        <c:axId val="6949504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74019968"/>
        <c:crosses val="autoZero"/>
        <c:auto val="1"/>
        <c:lblAlgn val="ctr"/>
        <c:lblOffset val="100"/>
        <c:noMultiLvlLbl val="0"/>
      </c:catAx>
      <c:valAx>
        <c:axId val="7401996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69495040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73701845941041588"/>
          <c:y val="0.17924867667033414"/>
          <c:w val="0.18989156360004045"/>
          <c:h val="0.17497719787407134"/>
        </c:manualLayout>
      </c:layout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4.3930958154407965E-2"/>
          <c:y val="2.8796228523628092E-2"/>
          <c:w val="0.74779568574506217"/>
          <c:h val="0.90622814785285299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Foglio1!$D$1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Foglio1!$D$2:$D$8</c:f>
              <c:numCache>
                <c:formatCode>General</c:formatCode>
                <c:ptCount val="7"/>
                <c:pt idx="1">
                  <c:v>3</c:v>
                </c:pt>
                <c:pt idx="2">
                  <c:v>2</c:v>
                </c:pt>
                <c:pt idx="3">
                  <c:v>8</c:v>
                </c:pt>
                <c:pt idx="4">
                  <c:v>11</c:v>
                </c:pt>
                <c:pt idx="5">
                  <c:v>16</c:v>
                </c:pt>
                <c:pt idx="6">
                  <c:v>26</c:v>
                </c:pt>
              </c:numCache>
            </c:numRef>
          </c:val>
        </c:ser>
        <c:ser>
          <c:idx val="1"/>
          <c:order val="1"/>
          <c:tx>
            <c:strRef>
              <c:f>Foglio1!$E$1</c:f>
              <c:strCache>
                <c:ptCount val="1"/>
                <c:pt idx="0">
                  <c:v>GEOGRAF</c:v>
                </c:pt>
              </c:strCache>
            </c:strRef>
          </c:tx>
          <c:invertIfNegative val="0"/>
          <c:dLbls>
            <c:dLbl>
              <c:idx val="5"/>
              <c:layout>
                <c:manualLayout>
                  <c:x val="7.6086829415018839E-17"/>
                  <c:y val="-4.211117349803476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Foglio1!$E$2:$E$8</c:f>
              <c:numCache>
                <c:formatCode>General</c:formatCode>
                <c:ptCount val="7"/>
                <c:pt idx="0">
                  <c:v>1</c:v>
                </c:pt>
                <c:pt idx="1">
                  <c:v>3</c:v>
                </c:pt>
                <c:pt idx="2">
                  <c:v>8</c:v>
                </c:pt>
                <c:pt idx="3">
                  <c:v>6</c:v>
                </c:pt>
                <c:pt idx="4">
                  <c:v>15</c:v>
                </c:pt>
                <c:pt idx="5">
                  <c:v>16</c:v>
                </c:pt>
                <c:pt idx="6">
                  <c:v>17</c:v>
                </c:pt>
              </c:numCache>
            </c:numRef>
          </c:val>
        </c:ser>
        <c:ser>
          <c:idx val="2"/>
          <c:order val="2"/>
          <c:tx>
            <c:strRef>
              <c:f>Foglio1!$F$1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Foglio1!$F$2:$F$8</c:f>
              <c:numCache>
                <c:formatCode>General</c:formatCode>
                <c:ptCount val="7"/>
                <c:pt idx="1">
                  <c:v>3</c:v>
                </c:pt>
                <c:pt idx="2">
                  <c:v>6</c:v>
                </c:pt>
                <c:pt idx="3">
                  <c:v>13</c:v>
                </c:pt>
                <c:pt idx="4">
                  <c:v>19</c:v>
                </c:pt>
                <c:pt idx="5">
                  <c:v>13</c:v>
                </c:pt>
                <c:pt idx="6">
                  <c:v>10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7329280"/>
        <c:axId val="117359744"/>
      </c:barChart>
      <c:catAx>
        <c:axId val="11732928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it-IT"/>
          </a:p>
        </c:txPr>
        <c:crossAx val="117359744"/>
        <c:crosses val="autoZero"/>
        <c:auto val="1"/>
        <c:lblAlgn val="ctr"/>
        <c:lblOffset val="100"/>
        <c:noMultiLvlLbl val="0"/>
      </c:catAx>
      <c:valAx>
        <c:axId val="1173597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7329280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75990804089184649"/>
          <c:y val="0.10717222497163614"/>
          <c:w val="0.22972554091582406"/>
          <c:h val="0.203102433062993"/>
        </c:manualLayout>
      </c:layout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INGLESE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1</c:v>
                </c:pt>
                <c:pt idx="1">
                  <c:v>8</c:v>
                </c:pt>
                <c:pt idx="2">
                  <c:v>9</c:v>
                </c:pt>
                <c:pt idx="3">
                  <c:v>19</c:v>
                </c:pt>
                <c:pt idx="4">
                  <c:v>14</c:v>
                </c:pt>
                <c:pt idx="5">
                  <c:v>7</c:v>
                </c:pt>
                <c:pt idx="6">
                  <c:v>4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1">
                  <c:v>1</c:v>
                </c:pt>
                <c:pt idx="2">
                  <c:v>5</c:v>
                </c:pt>
                <c:pt idx="3">
                  <c:v>10</c:v>
                </c:pt>
                <c:pt idx="4">
                  <c:v>14</c:v>
                </c:pt>
                <c:pt idx="5">
                  <c:v>4</c:v>
                </c:pt>
                <c:pt idx="6">
                  <c:v>1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TECNO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1">
                  <c:v>11</c:v>
                </c:pt>
                <c:pt idx="3">
                  <c:v>29</c:v>
                </c:pt>
                <c:pt idx="4">
                  <c:v>6</c:v>
                </c:pt>
                <c:pt idx="5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7981568"/>
        <c:axId val="38000512"/>
      </c:barChart>
      <c:catAx>
        <c:axId val="3798156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38000512"/>
        <c:crosses val="autoZero"/>
        <c:auto val="1"/>
        <c:lblAlgn val="ctr"/>
        <c:lblOffset val="100"/>
        <c:noMultiLvlLbl val="0"/>
      </c:catAx>
      <c:valAx>
        <c:axId val="3800051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798156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INGLESE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1</c:v>
                </c:pt>
                <c:pt idx="1">
                  <c:v>8</c:v>
                </c:pt>
                <c:pt idx="2">
                  <c:v>9</c:v>
                </c:pt>
                <c:pt idx="3">
                  <c:v>19</c:v>
                </c:pt>
                <c:pt idx="4">
                  <c:v>14</c:v>
                </c:pt>
                <c:pt idx="5">
                  <c:v>7</c:v>
                </c:pt>
                <c:pt idx="6">
                  <c:v>4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1">
                  <c:v>1</c:v>
                </c:pt>
                <c:pt idx="2">
                  <c:v>5</c:v>
                </c:pt>
                <c:pt idx="3">
                  <c:v>10</c:v>
                </c:pt>
                <c:pt idx="4">
                  <c:v>14</c:v>
                </c:pt>
                <c:pt idx="5">
                  <c:v>4</c:v>
                </c:pt>
                <c:pt idx="6">
                  <c:v>1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TECNO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1">
                  <c:v>11</c:v>
                </c:pt>
                <c:pt idx="3">
                  <c:v>29</c:v>
                </c:pt>
                <c:pt idx="4">
                  <c:v>6</c:v>
                </c:pt>
                <c:pt idx="5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9428864"/>
        <c:axId val="39567360"/>
      </c:barChart>
      <c:catAx>
        <c:axId val="3942886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39567360"/>
        <c:crosses val="autoZero"/>
        <c:auto val="1"/>
        <c:lblAlgn val="ctr"/>
        <c:lblOffset val="100"/>
        <c:noMultiLvlLbl val="0"/>
      </c:catAx>
      <c:valAx>
        <c:axId val="395673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9428864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Foglio1!$G$1</c:f>
              <c:strCache>
                <c:ptCount val="1"/>
                <c:pt idx="0">
                  <c:v>INGLESE 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Foglio1!$G$2:$G$8</c:f>
              <c:numCache>
                <c:formatCode>General</c:formatCode>
                <c:ptCount val="7"/>
                <c:pt idx="0">
                  <c:v>4</c:v>
                </c:pt>
                <c:pt idx="1">
                  <c:v>13</c:v>
                </c:pt>
                <c:pt idx="2">
                  <c:v>20</c:v>
                </c:pt>
                <c:pt idx="3">
                  <c:v>9</c:v>
                </c:pt>
                <c:pt idx="4">
                  <c:v>12</c:v>
                </c:pt>
                <c:pt idx="5">
                  <c:v>4</c:v>
                </c:pt>
                <c:pt idx="6">
                  <c:v>2</c:v>
                </c:pt>
              </c:numCache>
            </c:numRef>
          </c:val>
        </c:ser>
        <c:ser>
          <c:idx val="1"/>
          <c:order val="1"/>
          <c:tx>
            <c:strRef>
              <c:f>Foglio1!$H$1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Foglio1!$H$2:$H$8</c:f>
              <c:numCache>
                <c:formatCode>General</c:formatCode>
                <c:ptCount val="7"/>
                <c:pt idx="2">
                  <c:v>2</c:v>
                </c:pt>
                <c:pt idx="3">
                  <c:v>15</c:v>
                </c:pt>
                <c:pt idx="4">
                  <c:v>28</c:v>
                </c:pt>
                <c:pt idx="5">
                  <c:v>16</c:v>
                </c:pt>
              </c:numCache>
            </c:numRef>
          </c:val>
        </c:ser>
        <c:ser>
          <c:idx val="2"/>
          <c:order val="2"/>
          <c:tx>
            <c:strRef>
              <c:f>Foglio1!$I$1</c:f>
              <c:strCache>
                <c:ptCount val="1"/>
                <c:pt idx="0">
                  <c:v>TECNO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Foglio1!$I$2:$I$8</c:f>
              <c:numCache>
                <c:formatCode>General</c:formatCode>
                <c:ptCount val="7"/>
                <c:pt idx="1">
                  <c:v>1</c:v>
                </c:pt>
                <c:pt idx="3">
                  <c:v>8</c:v>
                </c:pt>
                <c:pt idx="4">
                  <c:v>19</c:v>
                </c:pt>
                <c:pt idx="5">
                  <c:v>13</c:v>
                </c:pt>
                <c:pt idx="6">
                  <c:v>12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9415936"/>
        <c:axId val="119417472"/>
      </c:barChart>
      <c:catAx>
        <c:axId val="119415936"/>
        <c:scaling>
          <c:orientation val="minMax"/>
        </c:scaling>
        <c:delete val="0"/>
        <c:axPos val="b"/>
        <c:majorTickMark val="out"/>
        <c:minorTickMark val="none"/>
        <c:tickLblPos val="nextTo"/>
        <c:crossAx val="119417472"/>
        <c:crosses val="autoZero"/>
        <c:auto val="1"/>
        <c:lblAlgn val="ctr"/>
        <c:lblOffset val="100"/>
        <c:noMultiLvlLbl val="0"/>
      </c:catAx>
      <c:valAx>
        <c:axId val="11941747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9415936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MUSICA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1">
                  <c:v>3</c:v>
                </c:pt>
                <c:pt idx="2">
                  <c:v>13</c:v>
                </c:pt>
                <c:pt idx="3">
                  <c:v>16</c:v>
                </c:pt>
                <c:pt idx="4">
                  <c:v>18</c:v>
                </c:pt>
                <c:pt idx="5">
                  <c:v>4</c:v>
                </c:pt>
                <c:pt idx="6">
                  <c:v>5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ARTE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1">
                  <c:v>8</c:v>
                </c:pt>
                <c:pt idx="2">
                  <c:v>23</c:v>
                </c:pt>
                <c:pt idx="3">
                  <c:v>19</c:v>
                </c:pt>
                <c:pt idx="4">
                  <c:v>7</c:v>
                </c:pt>
                <c:pt idx="5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9495424"/>
        <c:axId val="69522560"/>
      </c:barChart>
      <c:catAx>
        <c:axId val="6949542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69522560"/>
        <c:crosses val="autoZero"/>
        <c:auto val="1"/>
        <c:lblAlgn val="ctr"/>
        <c:lblOffset val="100"/>
        <c:noMultiLvlLbl val="0"/>
      </c:catAx>
      <c:valAx>
        <c:axId val="695225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69495424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MUSICA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1">
                  <c:v>3</c:v>
                </c:pt>
                <c:pt idx="2">
                  <c:v>13</c:v>
                </c:pt>
                <c:pt idx="3">
                  <c:v>16</c:v>
                </c:pt>
                <c:pt idx="4">
                  <c:v>18</c:v>
                </c:pt>
                <c:pt idx="5">
                  <c:v>4</c:v>
                </c:pt>
                <c:pt idx="6">
                  <c:v>5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ARTE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1">
                  <c:v>8</c:v>
                </c:pt>
                <c:pt idx="2">
                  <c:v>23</c:v>
                </c:pt>
                <c:pt idx="3">
                  <c:v>19</c:v>
                </c:pt>
                <c:pt idx="4">
                  <c:v>7</c:v>
                </c:pt>
                <c:pt idx="5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8766848"/>
        <c:axId val="69521408"/>
      </c:barChart>
      <c:catAx>
        <c:axId val="3876684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69521408"/>
        <c:crosses val="autoZero"/>
        <c:auto val="1"/>
        <c:lblAlgn val="ctr"/>
        <c:lblOffset val="100"/>
        <c:noMultiLvlLbl val="0"/>
      </c:catAx>
      <c:valAx>
        <c:axId val="6952140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876684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Foglio1!$J$1</c:f>
              <c:strCache>
                <c:ptCount val="1"/>
                <c:pt idx="0">
                  <c:v>MUSICA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Foglio1!$A$2:$I$8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Foglio1!$J$2:$J$8</c:f>
              <c:numCache>
                <c:formatCode>General</c:formatCode>
                <c:ptCount val="7"/>
                <c:pt idx="0">
                  <c:v>1</c:v>
                </c:pt>
                <c:pt idx="1">
                  <c:v>2</c:v>
                </c:pt>
                <c:pt idx="2">
                  <c:v>15</c:v>
                </c:pt>
                <c:pt idx="3">
                  <c:v>12</c:v>
                </c:pt>
                <c:pt idx="4">
                  <c:v>10</c:v>
                </c:pt>
                <c:pt idx="5">
                  <c:v>7</c:v>
                </c:pt>
                <c:pt idx="6">
                  <c:v>13</c:v>
                </c:pt>
              </c:numCache>
            </c:numRef>
          </c:val>
        </c:ser>
        <c:ser>
          <c:idx val="1"/>
          <c:order val="1"/>
          <c:tx>
            <c:strRef>
              <c:f>Foglio1!$K$1</c:f>
              <c:strCache>
                <c:ptCount val="1"/>
                <c:pt idx="0">
                  <c:v>ARTE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Foglio1!$A$2:$I$8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Foglio1!$K$2:$K$8</c:f>
              <c:numCache>
                <c:formatCode>General</c:formatCode>
                <c:ptCount val="7"/>
                <c:pt idx="1">
                  <c:v>7</c:v>
                </c:pt>
                <c:pt idx="2">
                  <c:v>21</c:v>
                </c:pt>
                <c:pt idx="3">
                  <c:v>23</c:v>
                </c:pt>
                <c:pt idx="4">
                  <c:v>13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7354496"/>
        <c:axId val="117356032"/>
      </c:barChart>
      <c:catAx>
        <c:axId val="11735449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it-IT"/>
          </a:p>
        </c:txPr>
        <c:crossAx val="117356032"/>
        <c:crosses val="autoZero"/>
        <c:auto val="1"/>
        <c:lblAlgn val="ctr"/>
        <c:lblOffset val="100"/>
        <c:noMultiLvlLbl val="0"/>
      </c:catAx>
      <c:valAx>
        <c:axId val="11735603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7354496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Foglio1!$D$1</c:f>
              <c:strCache>
                <c:ptCount val="1"/>
                <c:pt idx="0">
                  <c:v>ED. FISICA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Foglio1!$A$2:$C$7</c:f>
              <c:strCache>
                <c:ptCount val="6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</c:strCache>
            </c:strRef>
          </c:cat>
          <c:val>
            <c:numRef>
              <c:f>Foglio1!$D$2:$D$7</c:f>
              <c:numCache>
                <c:formatCode>General</c:formatCode>
                <c:ptCount val="6"/>
                <c:pt idx="0">
                  <c:v>1</c:v>
                </c:pt>
                <c:pt idx="1">
                  <c:v>7</c:v>
                </c:pt>
                <c:pt idx="2">
                  <c:v>19</c:v>
                </c:pt>
                <c:pt idx="3">
                  <c:v>25</c:v>
                </c:pt>
                <c:pt idx="4">
                  <c:v>6</c:v>
                </c:pt>
                <c:pt idx="5">
                  <c:v>2</c:v>
                </c:pt>
              </c:numCache>
            </c:numRef>
          </c:val>
        </c:ser>
        <c:ser>
          <c:idx val="1"/>
          <c:order val="1"/>
          <c:tx>
            <c:strRef>
              <c:f>Foglio1!$E$1</c:f>
              <c:strCache>
                <c:ptCount val="1"/>
                <c:pt idx="0">
                  <c:v>RELIG.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Foglio1!$A$2:$C$7</c:f>
              <c:strCache>
                <c:ptCount val="6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</c:strCache>
            </c:strRef>
          </c:cat>
          <c:val>
            <c:numRef>
              <c:f>Foglio1!$E$2:$E$7</c:f>
              <c:numCache>
                <c:formatCode>General</c:formatCode>
                <c:ptCount val="6"/>
                <c:pt idx="0">
                  <c:v>1</c:v>
                </c:pt>
                <c:pt idx="1">
                  <c:v>15</c:v>
                </c:pt>
                <c:pt idx="2">
                  <c:v>24</c:v>
                </c:pt>
                <c:pt idx="3">
                  <c:v>16</c:v>
                </c:pt>
                <c:pt idx="4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9582848"/>
        <c:axId val="69584384"/>
      </c:barChart>
      <c:catAx>
        <c:axId val="6958284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69584384"/>
        <c:crosses val="autoZero"/>
        <c:auto val="1"/>
        <c:lblAlgn val="ctr"/>
        <c:lblOffset val="100"/>
        <c:noMultiLvlLbl val="0"/>
      </c:catAx>
      <c:valAx>
        <c:axId val="695843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6958284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Foglio1!$D$1</c:f>
              <c:strCache>
                <c:ptCount val="1"/>
                <c:pt idx="0">
                  <c:v>ED. FISICA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Foglio1!$A$2:$C$7</c:f>
              <c:strCache>
                <c:ptCount val="6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</c:strCache>
            </c:strRef>
          </c:cat>
          <c:val>
            <c:numRef>
              <c:f>Foglio1!$D$2:$D$7</c:f>
              <c:numCache>
                <c:formatCode>General</c:formatCode>
                <c:ptCount val="6"/>
                <c:pt idx="0">
                  <c:v>1</c:v>
                </c:pt>
                <c:pt idx="1">
                  <c:v>7</c:v>
                </c:pt>
                <c:pt idx="2">
                  <c:v>19</c:v>
                </c:pt>
                <c:pt idx="3">
                  <c:v>25</c:v>
                </c:pt>
                <c:pt idx="4">
                  <c:v>6</c:v>
                </c:pt>
                <c:pt idx="5">
                  <c:v>2</c:v>
                </c:pt>
              </c:numCache>
            </c:numRef>
          </c:val>
        </c:ser>
        <c:ser>
          <c:idx val="1"/>
          <c:order val="1"/>
          <c:tx>
            <c:strRef>
              <c:f>Foglio1!$E$1</c:f>
              <c:strCache>
                <c:ptCount val="1"/>
                <c:pt idx="0">
                  <c:v>RELIG.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Foglio1!$A$2:$C$7</c:f>
              <c:strCache>
                <c:ptCount val="6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</c:strCache>
            </c:strRef>
          </c:cat>
          <c:val>
            <c:numRef>
              <c:f>Foglio1!$E$2:$E$7</c:f>
              <c:numCache>
                <c:formatCode>General</c:formatCode>
                <c:ptCount val="6"/>
                <c:pt idx="0">
                  <c:v>1</c:v>
                </c:pt>
                <c:pt idx="1">
                  <c:v>15</c:v>
                </c:pt>
                <c:pt idx="2">
                  <c:v>24</c:v>
                </c:pt>
                <c:pt idx="3">
                  <c:v>16</c:v>
                </c:pt>
                <c:pt idx="4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75465856"/>
        <c:axId val="75467776"/>
      </c:barChart>
      <c:catAx>
        <c:axId val="7546585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75467776"/>
        <c:crosses val="autoZero"/>
        <c:auto val="1"/>
        <c:lblAlgn val="ctr"/>
        <c:lblOffset val="100"/>
        <c:noMultiLvlLbl val="0"/>
      </c:catAx>
      <c:valAx>
        <c:axId val="754677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75465856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 </a:t>
                    </a:r>
                    <a:r>
                      <a:rPr lang="en-US"/>
                      <a:t>15%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 </a:t>
                    </a:r>
                    <a:r>
                      <a:rPr lang="en-US"/>
                      <a:t>27%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8.5742759612075628E-2"/>
                  <c:y val="-0.15741494824492194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8 </a:t>
                    </a:r>
                    <a:r>
                      <a:rPr lang="en-US" dirty="0" err="1" smtClean="0"/>
                      <a:t>alunni</a:t>
                    </a:r>
                    <a:r>
                      <a:rPr lang="en-US" dirty="0" smtClean="0"/>
                      <a:t> </a:t>
                    </a:r>
                    <a:r>
                      <a:rPr lang="en-US" dirty="0"/>
                      <a:t>31%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 </a:t>
                    </a:r>
                    <a:r>
                      <a:rPr lang="en-US"/>
                      <a:t>27%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'[MODELLO EXC. 17-18 INTERMEDIE 2D SECONDARIA (1).xlsx]modello primaria'!$V$10:$V$13</c:f>
              <c:strCache>
                <c:ptCount val="4"/>
                <c:pt idx="0">
                  <c:v>N. ALUNNI MEDIA  10</c:v>
                </c:pt>
                <c:pt idx="1">
                  <c:v>N. ALUNNI MEDIA  9</c:v>
                </c:pt>
                <c:pt idx="2">
                  <c:v>N. ALUNNI MEDIA  8</c:v>
                </c:pt>
                <c:pt idx="3">
                  <c:v>N. ALUNNI MEDIA  7</c:v>
                </c:pt>
              </c:strCache>
            </c:strRef>
          </c:cat>
          <c:val>
            <c:numRef>
              <c:f>'[MODELLO EXC. 17-18 INTERMEDIE 2D SECONDARIA (1).xlsx]modello primaria'!$W$10:$W$13</c:f>
              <c:numCache>
                <c:formatCode>0</c:formatCode>
                <c:ptCount val="4"/>
                <c:pt idx="0">
                  <c:v>4</c:v>
                </c:pt>
                <c:pt idx="1">
                  <c:v>7</c:v>
                </c:pt>
                <c:pt idx="2">
                  <c:v>8</c:v>
                </c:pt>
                <c:pt idx="3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Foglio1!$L$1</c:f>
              <c:strCache>
                <c:ptCount val="1"/>
                <c:pt idx="0">
                  <c:v>ED.FISICA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Foglio1!$A$2:$K$8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Foglio1!$L$2:$L$8</c:f>
              <c:numCache>
                <c:formatCode>General</c:formatCode>
                <c:ptCount val="7"/>
                <c:pt idx="1">
                  <c:v>3</c:v>
                </c:pt>
                <c:pt idx="2">
                  <c:v>16</c:v>
                </c:pt>
                <c:pt idx="3">
                  <c:v>37</c:v>
                </c:pt>
                <c:pt idx="4">
                  <c:v>10</c:v>
                </c:pt>
                <c:pt idx="5">
                  <c:v>1</c:v>
                </c:pt>
              </c:numCache>
            </c:numRef>
          </c:val>
        </c:ser>
        <c:ser>
          <c:idx val="1"/>
          <c:order val="1"/>
          <c:tx>
            <c:strRef>
              <c:f>Foglio1!$M$1</c:f>
              <c:strCache>
                <c:ptCount val="1"/>
                <c:pt idx="0">
                  <c:v>RELIGIONE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Foglio1!$A$2:$K$8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Foglio1!$M$2:$M$8</c:f>
              <c:numCache>
                <c:formatCode>General</c:formatCode>
                <c:ptCount val="7"/>
                <c:pt idx="1">
                  <c:v>17</c:v>
                </c:pt>
                <c:pt idx="2">
                  <c:v>27</c:v>
                </c:pt>
                <c:pt idx="3">
                  <c:v>17</c:v>
                </c:pt>
                <c:pt idx="4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9612160"/>
        <c:axId val="119613696"/>
      </c:barChart>
      <c:catAx>
        <c:axId val="11961216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100" b="1"/>
            </a:pPr>
            <a:endParaRPr lang="it-IT"/>
          </a:p>
        </c:txPr>
        <c:crossAx val="119613696"/>
        <c:crosses val="autoZero"/>
        <c:auto val="1"/>
        <c:lblAlgn val="ctr"/>
        <c:lblOffset val="100"/>
        <c:noMultiLvlLbl val="0"/>
      </c:catAx>
      <c:valAx>
        <c:axId val="11961369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9612160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 </a:t>
                    </a:r>
                    <a:r>
                      <a:rPr lang="en-US"/>
                      <a:t>23%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10 ALUNNI </a:t>
                    </a:r>
                    <a:r>
                      <a:rPr lang="en-US"/>
                      <a:t>59%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 </a:t>
                    </a:r>
                    <a:r>
                      <a:rPr lang="en-US"/>
                      <a:t>18%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'modello secondaria'!$W$13:$W$15</c:f>
              <c:strCache>
                <c:ptCount val="3"/>
                <c:pt idx="0">
                  <c:v>N. ALUNNI MEDIA  7</c:v>
                </c:pt>
                <c:pt idx="1">
                  <c:v>N. ALUNNI MEDIA  6</c:v>
                </c:pt>
                <c:pt idx="2">
                  <c:v>N. ALUNNI MEDIA  5</c:v>
                </c:pt>
              </c:strCache>
            </c:strRef>
          </c:cat>
          <c:val>
            <c:numRef>
              <c:f>'modello secondaria'!$X$13:$X$15</c:f>
              <c:numCache>
                <c:formatCode>0</c:formatCode>
                <c:ptCount val="3"/>
                <c:pt idx="0">
                  <c:v>4</c:v>
                </c:pt>
                <c:pt idx="1">
                  <c:v>10</c:v>
                </c:pt>
                <c:pt idx="2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Foglio1!$A$11:$A$16</c:f>
              <c:strCache>
                <c:ptCount val="6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</c:strCache>
            </c:strRef>
          </c:cat>
          <c:val>
            <c:numRef>
              <c:f>Foglio1!$B$11:$B$16</c:f>
              <c:numCache>
                <c:formatCode>General</c:formatCode>
                <c:ptCount val="6"/>
                <c:pt idx="0">
                  <c:v>4</c:v>
                </c:pt>
                <c:pt idx="1">
                  <c:v>8</c:v>
                </c:pt>
                <c:pt idx="2">
                  <c:v>17</c:v>
                </c:pt>
                <c:pt idx="3">
                  <c:v>22</c:v>
                </c:pt>
                <c:pt idx="4">
                  <c:v>14</c:v>
                </c:pt>
                <c:pt idx="5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8822400"/>
        <c:axId val="118823936"/>
      </c:barChart>
      <c:catAx>
        <c:axId val="11882240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118823936"/>
        <c:crosses val="autoZero"/>
        <c:auto val="1"/>
        <c:lblAlgn val="ctr"/>
        <c:lblOffset val="100"/>
        <c:noMultiLvlLbl val="0"/>
      </c:catAx>
      <c:valAx>
        <c:axId val="11882393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882240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 </a:t>
                    </a:r>
                    <a:r>
                      <a:rPr lang="en-US"/>
                      <a:t>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8 ALUNNI </a:t>
                    </a:r>
                    <a:r>
                      <a:rPr lang="en-US"/>
                      <a:t>12%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17 ALUNNI </a:t>
                    </a:r>
                    <a:r>
                      <a:rPr lang="en-US"/>
                      <a:t>25%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22 ALUNNI </a:t>
                    </a:r>
                    <a:r>
                      <a:rPr lang="en-US"/>
                      <a:t>32%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14 ALUNNI </a:t>
                    </a:r>
                    <a:r>
                      <a:rPr lang="en-US"/>
                      <a:t>21%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 </a:t>
                    </a:r>
                    <a:r>
                      <a:rPr lang="en-US"/>
                      <a:t>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Foglio1!$A$11:$A$16</c:f>
              <c:strCache>
                <c:ptCount val="6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</c:strCache>
            </c:strRef>
          </c:cat>
          <c:val>
            <c:numRef>
              <c:f>Foglio1!$B$11:$B$16</c:f>
              <c:numCache>
                <c:formatCode>General</c:formatCode>
                <c:ptCount val="6"/>
                <c:pt idx="0">
                  <c:v>4</c:v>
                </c:pt>
                <c:pt idx="1">
                  <c:v>8</c:v>
                </c:pt>
                <c:pt idx="2">
                  <c:v>17</c:v>
                </c:pt>
                <c:pt idx="3">
                  <c:v>22</c:v>
                </c:pt>
                <c:pt idx="4">
                  <c:v>14</c:v>
                </c:pt>
                <c:pt idx="5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ITA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1">
                  <c:v>4</c:v>
                </c:pt>
                <c:pt idx="2">
                  <c:v>13</c:v>
                </c:pt>
                <c:pt idx="3">
                  <c:v>28</c:v>
                </c:pt>
                <c:pt idx="4">
                  <c:v>18</c:v>
                </c:pt>
                <c:pt idx="5">
                  <c:v>2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MATE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3</c:v>
                </c:pt>
                <c:pt idx="1">
                  <c:v>9</c:v>
                </c:pt>
                <c:pt idx="2">
                  <c:v>8</c:v>
                </c:pt>
                <c:pt idx="3">
                  <c:v>13</c:v>
                </c:pt>
                <c:pt idx="4">
                  <c:v>12</c:v>
                </c:pt>
                <c:pt idx="5">
                  <c:v>12</c:v>
                </c:pt>
                <c:pt idx="6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81917440"/>
        <c:axId val="116413568"/>
      </c:barChart>
      <c:catAx>
        <c:axId val="8191744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116413568"/>
        <c:crosses val="autoZero"/>
        <c:auto val="1"/>
        <c:lblAlgn val="ctr"/>
        <c:lblOffset val="100"/>
        <c:noMultiLvlLbl val="0"/>
      </c:catAx>
      <c:valAx>
        <c:axId val="11641356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81917440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ITA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1">
                  <c:v>4</c:v>
                </c:pt>
                <c:pt idx="2">
                  <c:v>13</c:v>
                </c:pt>
                <c:pt idx="3">
                  <c:v>28</c:v>
                </c:pt>
                <c:pt idx="4">
                  <c:v>18</c:v>
                </c:pt>
                <c:pt idx="5">
                  <c:v>2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MATE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3</c:v>
                </c:pt>
                <c:pt idx="1">
                  <c:v>9</c:v>
                </c:pt>
                <c:pt idx="2">
                  <c:v>8</c:v>
                </c:pt>
                <c:pt idx="3">
                  <c:v>13</c:v>
                </c:pt>
                <c:pt idx="4">
                  <c:v>12</c:v>
                </c:pt>
                <c:pt idx="5">
                  <c:v>12</c:v>
                </c:pt>
                <c:pt idx="6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74132480"/>
        <c:axId val="75469952"/>
      </c:barChart>
      <c:catAx>
        <c:axId val="7413248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75469952"/>
        <c:crosses val="autoZero"/>
        <c:auto val="1"/>
        <c:lblAlgn val="ctr"/>
        <c:lblOffset val="100"/>
        <c:noMultiLvlLbl val="0"/>
      </c:catAx>
      <c:valAx>
        <c:axId val="7546995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74132480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ITALIANO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Foglio1!$A$2:$A$8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Foglio1!$B$2:$B$8</c:f>
              <c:numCache>
                <c:formatCode>General</c:formatCode>
                <c:ptCount val="7"/>
                <c:pt idx="1">
                  <c:v>1</c:v>
                </c:pt>
                <c:pt idx="2">
                  <c:v>16</c:v>
                </c:pt>
                <c:pt idx="3">
                  <c:v>13</c:v>
                </c:pt>
                <c:pt idx="4">
                  <c:v>18</c:v>
                </c:pt>
                <c:pt idx="5">
                  <c:v>9</c:v>
                </c:pt>
                <c:pt idx="6">
                  <c:v>8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MATEM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Foglio1!$A$2:$A$8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Foglio1!$C$2:$C$8</c:f>
              <c:numCache>
                <c:formatCode>General</c:formatCode>
                <c:ptCount val="7"/>
                <c:pt idx="0">
                  <c:v>1</c:v>
                </c:pt>
                <c:pt idx="1">
                  <c:v>2</c:v>
                </c:pt>
                <c:pt idx="2">
                  <c:v>7</c:v>
                </c:pt>
                <c:pt idx="3">
                  <c:v>10</c:v>
                </c:pt>
                <c:pt idx="4">
                  <c:v>22</c:v>
                </c:pt>
                <c:pt idx="5">
                  <c:v>11</c:v>
                </c:pt>
                <c:pt idx="6">
                  <c:v>10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7472640"/>
        <c:axId val="118245632"/>
      </c:barChart>
      <c:catAx>
        <c:axId val="11747264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it-IT"/>
          </a:p>
        </c:txPr>
        <c:crossAx val="118245632"/>
        <c:crosses val="autoZero"/>
        <c:auto val="1"/>
        <c:lblAlgn val="ctr"/>
        <c:lblOffset val="100"/>
        <c:noMultiLvlLbl val="0"/>
      </c:catAx>
      <c:valAx>
        <c:axId val="11824563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7472640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1">
                  <c:v>7</c:v>
                </c:pt>
                <c:pt idx="2">
                  <c:v>11</c:v>
                </c:pt>
                <c:pt idx="3">
                  <c:v>11</c:v>
                </c:pt>
                <c:pt idx="4">
                  <c:v>18</c:v>
                </c:pt>
                <c:pt idx="5">
                  <c:v>8</c:v>
                </c:pt>
                <c:pt idx="6">
                  <c:v>5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GEOGR.</c:v>
                </c:pt>
              </c:strCache>
            </c:strRef>
          </c:tx>
          <c:invertIfNegative val="0"/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2</c:v>
                </c:pt>
                <c:pt idx="1">
                  <c:v>14</c:v>
                </c:pt>
                <c:pt idx="2">
                  <c:v>14</c:v>
                </c:pt>
                <c:pt idx="3">
                  <c:v>9</c:v>
                </c:pt>
                <c:pt idx="4">
                  <c:v>13</c:v>
                </c:pt>
                <c:pt idx="5">
                  <c:v>8</c:v>
                </c:pt>
                <c:pt idx="6">
                  <c:v>3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1">
                  <c:v>6</c:v>
                </c:pt>
                <c:pt idx="2">
                  <c:v>9</c:v>
                </c:pt>
                <c:pt idx="3">
                  <c:v>12</c:v>
                </c:pt>
                <c:pt idx="4">
                  <c:v>23</c:v>
                </c:pt>
                <c:pt idx="5">
                  <c:v>6</c:v>
                </c:pt>
                <c:pt idx="6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5868800"/>
        <c:axId val="115870336"/>
      </c:barChart>
      <c:catAx>
        <c:axId val="11586880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115870336"/>
        <c:crosses val="autoZero"/>
        <c:auto val="1"/>
        <c:lblAlgn val="ctr"/>
        <c:lblOffset val="100"/>
        <c:noMultiLvlLbl val="0"/>
      </c:catAx>
      <c:valAx>
        <c:axId val="11587033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5868800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454142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950950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936746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09733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800364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927825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665796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59495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482430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936090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777698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4C07FF-AA28-4030-936F-B2F249723480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7E399D-B767-467D-AF1C-2DBD15691D6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621414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.xml"/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.xml"/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.xml"/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8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0.xml"/><Relationship Id="rId2" Type="http://schemas.openxmlformats.org/officeDocument/2006/relationships/chart" Target="../charts/chart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olo 1"/>
          <p:cNvSpPr>
            <a:spLocks noGrp="1"/>
          </p:cNvSpPr>
          <p:nvPr/>
        </p:nvSpPr>
        <p:spPr>
          <a:xfrm>
            <a:off x="685800" y="1556792"/>
            <a:ext cx="7772400" cy="3744416"/>
          </a:xfrm>
          <a:prstGeom prst="rect">
            <a:avLst/>
          </a:prstGeom>
          <a:ln w="31750">
            <a:solidFill>
              <a:srgbClr val="FF0000"/>
            </a:solidFill>
          </a:ln>
        </p:spPr>
        <p:txBody>
          <a:bodyPr vert="horz" lIns="91440" tIns="45720" rIns="91440" bIns="45720" rtlCol="0" anchor="ctr">
            <a:normAutofit fontScale="9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it-IT" sz="2700" b="1" dirty="0" smtClean="0">
                <a:solidFill>
                  <a:srgbClr val="FF0000"/>
                </a:solidFill>
              </a:rPr>
              <a:t>A.S. 2017-2018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ISTITUTO COMPRENSIVO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MUSTI-DIMICCOLI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SCUOLA SECONDARIA 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CLASSI SECONDE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PROVE INTERMEDIE  D’ ISTITUTO PER SEZIONE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DI SINTESI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200" b="1" dirty="0" smtClean="0">
                <a:solidFill>
                  <a:srgbClr val="FF0000"/>
                </a:solidFill>
              </a:rPr>
              <a:t>CONFRONTO DEGLI ESITI TRA DISCIPLINE  IN INGRESSO E INTERMEDI</a:t>
            </a:r>
            <a:br>
              <a:rPr lang="it-IT" sz="22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/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3200" b="1" dirty="0" smtClean="0">
                <a:solidFill>
                  <a:srgbClr val="FF0000"/>
                </a:solidFill>
              </a:rPr>
              <a:t/>
            </a:r>
            <a:br>
              <a:rPr lang="it-IT" sz="3200" b="1" dirty="0" smtClean="0">
                <a:solidFill>
                  <a:srgbClr val="FF0000"/>
                </a:solidFill>
              </a:rPr>
            </a:br>
            <a:endParaRPr lang="it-IT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468231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53955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4860032" y="672151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D’ INGRESSO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438550985"/>
              </p:ext>
            </p:extLst>
          </p:nvPr>
        </p:nvGraphicFramePr>
        <p:xfrm>
          <a:off x="179512" y="1268760"/>
          <a:ext cx="3996444" cy="44644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/>
          <p:nvPr>
            <p:extLst>
              <p:ext uri="{D42A27DB-BD31-4B8C-83A1-F6EECF244321}">
                <p14:modId xmlns:p14="http://schemas.microsoft.com/office/powerpoint/2010/main" val="2140227584"/>
              </p:ext>
            </p:extLst>
          </p:nvPr>
        </p:nvGraphicFramePr>
        <p:xfrm>
          <a:off x="4211960" y="1268760"/>
          <a:ext cx="4684415" cy="47525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64781498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98403506"/>
              </p:ext>
            </p:extLst>
          </p:nvPr>
        </p:nvGraphicFramePr>
        <p:xfrm>
          <a:off x="1403648" y="1556792"/>
          <a:ext cx="5904656" cy="40324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2339752" y="692696"/>
            <a:ext cx="33843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ISTOGRAMMA DI SINTESI</a:t>
            </a: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672585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53955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5" name="CasellaDiTesto 4"/>
          <p:cNvSpPr txBox="1"/>
          <p:nvPr/>
        </p:nvSpPr>
        <p:spPr>
          <a:xfrm>
            <a:off x="4860032" y="672151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D’ INGRESSO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83993911"/>
              </p:ext>
            </p:extLst>
          </p:nvPr>
        </p:nvGraphicFramePr>
        <p:xfrm>
          <a:off x="251520" y="1412776"/>
          <a:ext cx="3888432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/>
          <p:nvPr>
            <p:extLst>
              <p:ext uri="{D42A27DB-BD31-4B8C-83A1-F6EECF244321}">
                <p14:modId xmlns:p14="http://schemas.microsoft.com/office/powerpoint/2010/main" val="734729487"/>
              </p:ext>
            </p:extLst>
          </p:nvPr>
        </p:nvGraphicFramePr>
        <p:xfrm>
          <a:off x="4283968" y="1628800"/>
          <a:ext cx="4756423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79741344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94992022"/>
              </p:ext>
            </p:extLst>
          </p:nvPr>
        </p:nvGraphicFramePr>
        <p:xfrm>
          <a:off x="1331640" y="1484784"/>
          <a:ext cx="6336704" cy="41044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2339752" y="692696"/>
            <a:ext cx="33843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ISTOGRAMMA DI SINTESI</a:t>
            </a: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667042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53955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4860032" y="672151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D’ INGRESSO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72848817"/>
              </p:ext>
            </p:extLst>
          </p:nvPr>
        </p:nvGraphicFramePr>
        <p:xfrm>
          <a:off x="107504" y="1340768"/>
          <a:ext cx="3816424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/>
          <p:nvPr>
            <p:extLst>
              <p:ext uri="{D42A27DB-BD31-4B8C-83A1-F6EECF244321}">
                <p14:modId xmlns:p14="http://schemas.microsoft.com/office/powerpoint/2010/main" val="1173656650"/>
              </p:ext>
            </p:extLst>
          </p:nvPr>
        </p:nvGraphicFramePr>
        <p:xfrm>
          <a:off x="3995936" y="1340768"/>
          <a:ext cx="4968002" cy="47525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49807355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38174730"/>
              </p:ext>
            </p:extLst>
          </p:nvPr>
        </p:nvGraphicFramePr>
        <p:xfrm>
          <a:off x="1403648" y="1628800"/>
          <a:ext cx="6408712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2339752" y="692696"/>
            <a:ext cx="33843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ISTOGRAMMA DI SINTESI</a:t>
            </a: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362230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53955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5" name="CasellaDiTesto 4"/>
          <p:cNvSpPr txBox="1"/>
          <p:nvPr/>
        </p:nvSpPr>
        <p:spPr>
          <a:xfrm>
            <a:off x="4860032" y="672151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D’ INGRESSO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79268167"/>
              </p:ext>
            </p:extLst>
          </p:nvPr>
        </p:nvGraphicFramePr>
        <p:xfrm>
          <a:off x="107504" y="1556792"/>
          <a:ext cx="4104456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/>
          <p:nvPr>
            <p:extLst>
              <p:ext uri="{D42A27DB-BD31-4B8C-83A1-F6EECF244321}">
                <p14:modId xmlns:p14="http://schemas.microsoft.com/office/powerpoint/2010/main" val="3403021010"/>
              </p:ext>
            </p:extLst>
          </p:nvPr>
        </p:nvGraphicFramePr>
        <p:xfrm>
          <a:off x="4211960" y="1556792"/>
          <a:ext cx="4823986" cy="442988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7770134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90450558"/>
              </p:ext>
            </p:extLst>
          </p:nvPr>
        </p:nvGraphicFramePr>
        <p:xfrm>
          <a:off x="1259632" y="1484784"/>
          <a:ext cx="5976664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CasellaDiTesto 1"/>
          <p:cNvSpPr txBox="1"/>
          <p:nvPr/>
        </p:nvSpPr>
        <p:spPr>
          <a:xfrm>
            <a:off x="1115616" y="404664"/>
            <a:ext cx="13681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800" b="1" dirty="0" smtClean="0">
                <a:solidFill>
                  <a:srgbClr val="FF0000"/>
                </a:solidFill>
              </a:rPr>
              <a:t>2 C</a:t>
            </a:r>
            <a:endParaRPr lang="it-IT" sz="4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94273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ico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114412680"/>
              </p:ext>
            </p:extLst>
          </p:nvPr>
        </p:nvGraphicFramePr>
        <p:xfrm>
          <a:off x="1691680" y="1412776"/>
          <a:ext cx="5904656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CasellaDiTesto 2"/>
          <p:cNvSpPr txBox="1"/>
          <p:nvPr/>
        </p:nvSpPr>
        <p:spPr>
          <a:xfrm>
            <a:off x="1115616" y="404664"/>
            <a:ext cx="13681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800" b="1" dirty="0" smtClean="0">
                <a:solidFill>
                  <a:srgbClr val="FF0000"/>
                </a:solidFill>
              </a:rPr>
              <a:t>2 </a:t>
            </a:r>
            <a:r>
              <a:rPr lang="it-IT" sz="4800" b="1" dirty="0" smtClean="0">
                <a:solidFill>
                  <a:srgbClr val="FF0000"/>
                </a:solidFill>
              </a:rPr>
              <a:t>D</a:t>
            </a:r>
            <a:endParaRPr lang="it-IT" sz="4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82474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115616" y="404664"/>
            <a:ext cx="13681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800" b="1" dirty="0" smtClean="0">
                <a:solidFill>
                  <a:srgbClr val="FF0000"/>
                </a:solidFill>
              </a:rPr>
              <a:t>2 E</a:t>
            </a:r>
            <a:endParaRPr lang="it-IT" sz="4800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59512855"/>
              </p:ext>
            </p:extLst>
          </p:nvPr>
        </p:nvGraphicFramePr>
        <p:xfrm>
          <a:off x="1619672" y="1628800"/>
          <a:ext cx="5688632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7403800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763688" y="708073"/>
            <a:ext cx="496855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VOTI DI SINTESI SU  </a:t>
            </a:r>
            <a:r>
              <a:rPr lang="it-IT" b="1" dirty="0" smtClean="0">
                <a:solidFill>
                  <a:srgbClr val="FF0000"/>
                </a:solidFill>
              </a:rPr>
              <a:t>68   </a:t>
            </a:r>
            <a:r>
              <a:rPr lang="it-IT" b="1" dirty="0" smtClean="0">
                <a:solidFill>
                  <a:srgbClr val="FF0000"/>
                </a:solidFill>
              </a:rPr>
              <a:t>ALUNNI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3546054"/>
              </p:ext>
            </p:extLst>
          </p:nvPr>
        </p:nvGraphicFramePr>
        <p:xfrm>
          <a:off x="1619672" y="2057400"/>
          <a:ext cx="5688632" cy="33878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073074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07921155"/>
              </p:ext>
            </p:extLst>
          </p:nvPr>
        </p:nvGraphicFramePr>
        <p:xfrm>
          <a:off x="1619672" y="2057400"/>
          <a:ext cx="5688632" cy="38918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1763688" y="708073"/>
            <a:ext cx="496855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VOTI DI SINTESI SU  </a:t>
            </a:r>
            <a:r>
              <a:rPr lang="it-IT" b="1" dirty="0" smtClean="0">
                <a:solidFill>
                  <a:srgbClr val="FF0000"/>
                </a:solidFill>
              </a:rPr>
              <a:t>68   </a:t>
            </a:r>
            <a:r>
              <a:rPr lang="it-IT" b="1" dirty="0" smtClean="0">
                <a:solidFill>
                  <a:srgbClr val="FF0000"/>
                </a:solidFill>
              </a:rPr>
              <a:t>ALUNNI </a:t>
            </a: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92672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62744719"/>
              </p:ext>
            </p:extLst>
          </p:nvPr>
        </p:nvGraphicFramePr>
        <p:xfrm>
          <a:off x="1331640" y="1700808"/>
          <a:ext cx="5976664" cy="38164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CasellaDiTesto 5"/>
          <p:cNvSpPr txBox="1"/>
          <p:nvPr/>
        </p:nvSpPr>
        <p:spPr>
          <a:xfrm>
            <a:off x="2339752" y="692696"/>
            <a:ext cx="33843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ISTOGRAMMA DI SINTESI</a:t>
            </a: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019994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53955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78761520"/>
              </p:ext>
            </p:extLst>
          </p:nvPr>
        </p:nvGraphicFramePr>
        <p:xfrm>
          <a:off x="107504" y="1556792"/>
          <a:ext cx="3816424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CasellaDiTesto 5"/>
          <p:cNvSpPr txBox="1"/>
          <p:nvPr/>
        </p:nvSpPr>
        <p:spPr>
          <a:xfrm>
            <a:off x="4860032" y="672151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D’ INGRESSO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/>
          <p:nvPr>
            <p:extLst>
              <p:ext uri="{D42A27DB-BD31-4B8C-83A1-F6EECF244321}">
                <p14:modId xmlns:p14="http://schemas.microsoft.com/office/powerpoint/2010/main" val="406308057"/>
              </p:ext>
            </p:extLst>
          </p:nvPr>
        </p:nvGraphicFramePr>
        <p:xfrm>
          <a:off x="4067944" y="1772816"/>
          <a:ext cx="4862487" cy="39528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6921766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58725916"/>
              </p:ext>
            </p:extLst>
          </p:nvPr>
        </p:nvGraphicFramePr>
        <p:xfrm>
          <a:off x="1259632" y="1268760"/>
          <a:ext cx="6264696" cy="44644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2339752" y="692696"/>
            <a:ext cx="33843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ISTOGRAMMA DI SINTESI</a:t>
            </a: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169345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139</TotalTime>
  <Words>137</Words>
  <Application>Microsoft Office PowerPoint</Application>
  <PresentationFormat>Presentazione su schermo (4:3)</PresentationFormat>
  <Paragraphs>42</Paragraphs>
  <Slides>16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16</vt:i4>
      </vt:variant>
    </vt:vector>
  </HeadingPairs>
  <TitlesOfParts>
    <vt:vector size="17" baseType="lpstr"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Bruno</dc:creator>
  <cp:lastModifiedBy>Bruno</cp:lastModifiedBy>
  <cp:revision>38</cp:revision>
  <dcterms:created xsi:type="dcterms:W3CDTF">2017-10-22T21:30:01Z</dcterms:created>
  <dcterms:modified xsi:type="dcterms:W3CDTF">2018-02-19T17:20:18Z</dcterms:modified>
</cp:coreProperties>
</file>

<file path=docProps/thumbnail.jpeg>
</file>