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drawings/drawing1.xml" ContentType="application/vnd.openxmlformats-officedocument.drawingml.chartshapes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drawings/drawing2.xml" ContentType="application/vnd.openxmlformats-officedocument.drawingml.chartshapes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71" r:id="rId7"/>
    <p:sldId id="262" r:id="rId8"/>
    <p:sldId id="263" r:id="rId9"/>
    <p:sldId id="264" r:id="rId10"/>
    <p:sldId id="261" r:id="rId11"/>
    <p:sldId id="265" r:id="rId12"/>
    <p:sldId id="266" r:id="rId13"/>
    <p:sldId id="267" r:id="rId14"/>
    <p:sldId id="268" r:id="rId15"/>
    <p:sldId id="270" r:id="rId16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1.bin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1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Microsoft_Excel_Worksheet5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../embeddings/oleObject2.bin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3.bin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4.bin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5.bin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6.bin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 </a:t>
                    </a:r>
                    <a:r>
                      <a:rPr lang="en-US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 </a:t>
                    </a:r>
                    <a:r>
                      <a:rPr lang="en-US"/>
                      <a:t>44%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19%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 </a:t>
                    </a:r>
                    <a:r>
                      <a:rPr lang="en-US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INTERMEDIA 1A.xlsx]modello secondaria'!$W$11:$W$15</c:f>
              <c:strCache>
                <c:ptCount val="5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  <c:pt idx="4">
                  <c:v>N. ALUNNI MEDIA  5</c:v>
                </c:pt>
              </c:strCache>
            </c:strRef>
          </c:cat>
          <c:val>
            <c:numRef>
              <c:f>'[GRIGLIA INTERMEDIA 1A.xlsx]modello secondaria'!$X$11:$X$15</c:f>
              <c:numCache>
                <c:formatCode>0</c:formatCode>
                <c:ptCount val="5"/>
                <c:pt idx="0">
                  <c:v>1</c:v>
                </c:pt>
                <c:pt idx="1">
                  <c:v>4</c:v>
                </c:pt>
                <c:pt idx="2">
                  <c:v>7</c:v>
                </c:pt>
                <c:pt idx="3">
                  <c:v>3</c:v>
                </c:pt>
                <c:pt idx="4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Foglio1!$E$1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Foglio1!$A$2:$D$8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Foglio1!$E$2:$E$8</c:f>
              <c:numCache>
                <c:formatCode>General</c:formatCode>
                <c:ptCount val="7"/>
                <c:pt idx="0">
                  <c:v>2</c:v>
                </c:pt>
                <c:pt idx="1">
                  <c:v>12</c:v>
                </c:pt>
                <c:pt idx="2">
                  <c:v>22</c:v>
                </c:pt>
                <c:pt idx="3">
                  <c:v>18</c:v>
                </c:pt>
                <c:pt idx="4">
                  <c:v>18</c:v>
                </c:pt>
                <c:pt idx="5">
                  <c:v>6</c:v>
                </c:pt>
                <c:pt idx="6">
                  <c:v>3</c:v>
                </c:pt>
              </c:numCache>
            </c:numRef>
          </c:val>
        </c:ser>
        <c:ser>
          <c:idx val="1"/>
          <c:order val="1"/>
          <c:tx>
            <c:strRef>
              <c:f>Foglio1!$F$1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Foglio1!$A$2:$D$8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Foglio1!$F$2:$F$8</c:f>
              <c:numCache>
                <c:formatCode>General</c:formatCode>
                <c:ptCount val="7"/>
                <c:pt idx="0">
                  <c:v>3</c:v>
                </c:pt>
                <c:pt idx="1">
                  <c:v>9</c:v>
                </c:pt>
                <c:pt idx="2">
                  <c:v>19</c:v>
                </c:pt>
                <c:pt idx="3">
                  <c:v>14</c:v>
                </c:pt>
                <c:pt idx="4">
                  <c:v>17</c:v>
                </c:pt>
                <c:pt idx="5">
                  <c:v>10</c:v>
                </c:pt>
                <c:pt idx="6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051712"/>
        <c:axId val="6053248"/>
      </c:barChart>
      <c:catAx>
        <c:axId val="605171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6053248"/>
        <c:crosses val="autoZero"/>
        <c:auto val="1"/>
        <c:lblAlgn val="ctr"/>
        <c:lblOffset val="100"/>
        <c:noMultiLvlLbl val="0"/>
      </c:catAx>
      <c:valAx>
        <c:axId val="605324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05171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ITALIANO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Foglio1!$A$2:$A$8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Foglio1!$B$2:$B$8</c:f>
              <c:numCache>
                <c:formatCode>General</c:formatCode>
                <c:ptCount val="7"/>
                <c:pt idx="0">
                  <c:v>5</c:v>
                </c:pt>
                <c:pt idx="1">
                  <c:v>12</c:v>
                </c:pt>
                <c:pt idx="2">
                  <c:v>22</c:v>
                </c:pt>
                <c:pt idx="3">
                  <c:v>13</c:v>
                </c:pt>
                <c:pt idx="4">
                  <c:v>11</c:v>
                </c:pt>
                <c:pt idx="5">
                  <c:v>9</c:v>
                </c:pt>
                <c:pt idx="6">
                  <c:v>11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MATEM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Foglio1!$A$2:$A$8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Foglio1!$C$2:$C$8</c:f>
              <c:numCache>
                <c:formatCode>General</c:formatCode>
                <c:ptCount val="7"/>
                <c:pt idx="0">
                  <c:v>5</c:v>
                </c:pt>
                <c:pt idx="1">
                  <c:v>13</c:v>
                </c:pt>
                <c:pt idx="2">
                  <c:v>19</c:v>
                </c:pt>
                <c:pt idx="3">
                  <c:v>11</c:v>
                </c:pt>
                <c:pt idx="4">
                  <c:v>18</c:v>
                </c:pt>
                <c:pt idx="5">
                  <c:v>9</c:v>
                </c:pt>
                <c:pt idx="6">
                  <c:v>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120192"/>
        <c:axId val="6121728"/>
      </c:barChart>
      <c:catAx>
        <c:axId val="6120192"/>
        <c:scaling>
          <c:orientation val="minMax"/>
        </c:scaling>
        <c:delete val="0"/>
        <c:axPos val="b"/>
        <c:majorTickMark val="out"/>
        <c:minorTickMark val="none"/>
        <c:tickLblPos val="nextTo"/>
        <c:crossAx val="6121728"/>
        <c:crosses val="autoZero"/>
        <c:auto val="1"/>
        <c:lblAlgn val="ctr"/>
        <c:lblOffset val="100"/>
        <c:noMultiLvlLbl val="0"/>
      </c:catAx>
      <c:valAx>
        <c:axId val="612172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120192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86169858929989829"/>
          <c:y val="0.45569262728977827"/>
          <c:w val="0.12486314840497349"/>
          <c:h val="9.3802077546939228E-2"/>
        </c:manualLayout>
      </c:layout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Foglio1!$D$1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Foglio1!$D$2:$D$8</c:f>
              <c:numCache>
                <c:formatCode>General</c:formatCode>
                <c:ptCount val="7"/>
                <c:pt idx="0">
                  <c:v>4</c:v>
                </c:pt>
                <c:pt idx="1">
                  <c:v>14</c:v>
                </c:pt>
                <c:pt idx="2">
                  <c:v>18</c:v>
                </c:pt>
                <c:pt idx="3">
                  <c:v>16</c:v>
                </c:pt>
                <c:pt idx="4">
                  <c:v>15</c:v>
                </c:pt>
                <c:pt idx="5">
                  <c:v>4</c:v>
                </c:pt>
                <c:pt idx="6">
                  <c:v>6</c:v>
                </c:pt>
              </c:numCache>
            </c:numRef>
          </c:val>
        </c:ser>
        <c:ser>
          <c:idx val="1"/>
          <c:order val="1"/>
          <c:tx>
            <c:strRef>
              <c:f>Foglio1!$E$1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Foglio1!$E$2:$E$8</c:f>
              <c:numCache>
                <c:formatCode>General</c:formatCode>
                <c:ptCount val="7"/>
                <c:pt idx="0">
                  <c:v>3</c:v>
                </c:pt>
                <c:pt idx="1">
                  <c:v>14</c:v>
                </c:pt>
                <c:pt idx="2">
                  <c:v>25</c:v>
                </c:pt>
                <c:pt idx="3">
                  <c:v>23</c:v>
                </c:pt>
                <c:pt idx="4">
                  <c:v>8</c:v>
                </c:pt>
                <c:pt idx="5">
                  <c:v>3</c:v>
                </c:pt>
                <c:pt idx="6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157824"/>
        <c:axId val="6159360"/>
      </c:barChart>
      <c:catAx>
        <c:axId val="615782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it-IT"/>
          </a:p>
        </c:txPr>
        <c:crossAx val="6159360"/>
        <c:crosses val="autoZero"/>
        <c:auto val="1"/>
        <c:lblAlgn val="ctr"/>
        <c:lblOffset val="100"/>
        <c:noMultiLvlLbl val="0"/>
      </c:catAx>
      <c:valAx>
        <c:axId val="61593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157824"/>
        <c:crosses val="autoZero"/>
        <c:crossBetween val="between"/>
      </c:valAx>
      <c:spPr>
        <a:noFill/>
        <a:ln w="25400">
          <a:noFill/>
        </a:ln>
      </c:spPr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Foglio1!$G$1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Foglio1!$G$2:$G$8</c:f>
              <c:numCache>
                <c:formatCode>General</c:formatCode>
                <c:ptCount val="7"/>
                <c:pt idx="0">
                  <c:v>2</c:v>
                </c:pt>
                <c:pt idx="1">
                  <c:v>18</c:v>
                </c:pt>
                <c:pt idx="2">
                  <c:v>15</c:v>
                </c:pt>
                <c:pt idx="3">
                  <c:v>20</c:v>
                </c:pt>
                <c:pt idx="4">
                  <c:v>13</c:v>
                </c:pt>
                <c:pt idx="5">
                  <c:v>5</c:v>
                </c:pt>
                <c:pt idx="6">
                  <c:v>10</c:v>
                </c:pt>
              </c:numCache>
            </c:numRef>
          </c:val>
        </c:ser>
        <c:ser>
          <c:idx val="1"/>
          <c:order val="1"/>
          <c:tx>
            <c:strRef>
              <c:f>Foglio1!$H$1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Foglio1!$H$2:$H$8</c:f>
              <c:numCache>
                <c:formatCode>General</c:formatCode>
                <c:ptCount val="7"/>
                <c:pt idx="3">
                  <c:v>39</c:v>
                </c:pt>
                <c:pt idx="4">
                  <c:v>44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2190848"/>
        <c:axId val="32192384"/>
      </c:barChart>
      <c:catAx>
        <c:axId val="3219084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it-IT"/>
          </a:p>
        </c:txPr>
        <c:crossAx val="32192384"/>
        <c:crosses val="autoZero"/>
        <c:auto val="1"/>
        <c:lblAlgn val="ctr"/>
        <c:lblOffset val="100"/>
        <c:noMultiLvlLbl val="0"/>
      </c:catAx>
      <c:valAx>
        <c:axId val="321923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219084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Foglio1!$G$1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Foglio1!$G$2:$G$8</c:f>
              <c:numCache>
                <c:formatCode>General</c:formatCode>
                <c:ptCount val="7"/>
                <c:pt idx="0">
                  <c:v>3</c:v>
                </c:pt>
                <c:pt idx="1">
                  <c:v>14</c:v>
                </c:pt>
                <c:pt idx="2">
                  <c:v>18</c:v>
                </c:pt>
                <c:pt idx="3">
                  <c:v>19</c:v>
                </c:pt>
                <c:pt idx="4">
                  <c:v>9</c:v>
                </c:pt>
                <c:pt idx="5">
                  <c:v>9</c:v>
                </c:pt>
                <c:pt idx="6">
                  <c:v>8</c:v>
                </c:pt>
              </c:numCache>
            </c:numRef>
          </c:val>
        </c:ser>
        <c:ser>
          <c:idx val="1"/>
          <c:order val="1"/>
          <c:tx>
            <c:strRef>
              <c:f>Foglio1!$H$1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Foglio1!$H$2:$H$8</c:f>
              <c:numCache>
                <c:formatCode>General</c:formatCode>
                <c:ptCount val="7"/>
                <c:pt idx="0">
                  <c:v>3</c:v>
                </c:pt>
                <c:pt idx="1">
                  <c:v>11</c:v>
                </c:pt>
                <c:pt idx="2">
                  <c:v>30</c:v>
                </c:pt>
                <c:pt idx="3">
                  <c:v>8</c:v>
                </c:pt>
                <c:pt idx="4">
                  <c:v>19</c:v>
                </c:pt>
                <c:pt idx="5">
                  <c:v>3</c:v>
                </c:pt>
                <c:pt idx="6">
                  <c:v>8</c:v>
                </c:pt>
              </c:numCache>
            </c:numRef>
          </c:val>
        </c:ser>
        <c:ser>
          <c:idx val="2"/>
          <c:order val="2"/>
          <c:tx>
            <c:strRef>
              <c:f>Foglio1!$I$1</c:f>
              <c:strCache>
                <c:ptCount val="1"/>
                <c:pt idx="0">
                  <c:v>GEO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Foglio1!$I$2:$I$8</c:f>
              <c:numCache>
                <c:formatCode>General</c:formatCode>
                <c:ptCount val="7"/>
                <c:pt idx="0">
                  <c:v>2</c:v>
                </c:pt>
                <c:pt idx="1">
                  <c:v>15</c:v>
                </c:pt>
                <c:pt idx="2">
                  <c:v>18</c:v>
                </c:pt>
                <c:pt idx="3">
                  <c:v>15</c:v>
                </c:pt>
                <c:pt idx="4">
                  <c:v>16</c:v>
                </c:pt>
                <c:pt idx="5">
                  <c:v>12</c:v>
                </c:pt>
                <c:pt idx="6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2224768"/>
        <c:axId val="32226304"/>
      </c:barChart>
      <c:catAx>
        <c:axId val="3222476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32226304"/>
        <c:crosses val="autoZero"/>
        <c:auto val="1"/>
        <c:lblAlgn val="ctr"/>
        <c:lblOffset val="100"/>
        <c:noMultiLvlLbl val="0"/>
      </c:catAx>
      <c:valAx>
        <c:axId val="3222630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222476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Foglio1!$G$1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Foglio1!$G$2:$G$8</c:f>
              <c:numCache>
                <c:formatCode>General</c:formatCode>
                <c:ptCount val="7"/>
                <c:pt idx="0">
                  <c:v>3</c:v>
                </c:pt>
                <c:pt idx="1">
                  <c:v>14</c:v>
                </c:pt>
                <c:pt idx="2">
                  <c:v>18</c:v>
                </c:pt>
                <c:pt idx="3">
                  <c:v>19</c:v>
                </c:pt>
                <c:pt idx="4">
                  <c:v>9</c:v>
                </c:pt>
                <c:pt idx="5">
                  <c:v>9</c:v>
                </c:pt>
                <c:pt idx="6">
                  <c:v>8</c:v>
                </c:pt>
              </c:numCache>
            </c:numRef>
          </c:val>
        </c:ser>
        <c:ser>
          <c:idx val="1"/>
          <c:order val="1"/>
          <c:tx>
            <c:strRef>
              <c:f>Foglio1!$H$1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Foglio1!$H$2:$H$8</c:f>
              <c:numCache>
                <c:formatCode>General</c:formatCode>
                <c:ptCount val="7"/>
                <c:pt idx="0">
                  <c:v>3</c:v>
                </c:pt>
                <c:pt idx="1">
                  <c:v>11</c:v>
                </c:pt>
                <c:pt idx="2">
                  <c:v>30</c:v>
                </c:pt>
                <c:pt idx="3">
                  <c:v>8</c:v>
                </c:pt>
                <c:pt idx="4">
                  <c:v>19</c:v>
                </c:pt>
                <c:pt idx="5">
                  <c:v>3</c:v>
                </c:pt>
                <c:pt idx="6">
                  <c:v>8</c:v>
                </c:pt>
              </c:numCache>
            </c:numRef>
          </c:val>
        </c:ser>
        <c:ser>
          <c:idx val="2"/>
          <c:order val="2"/>
          <c:tx>
            <c:strRef>
              <c:f>Foglio1!$I$1</c:f>
              <c:strCache>
                <c:ptCount val="1"/>
                <c:pt idx="0">
                  <c:v>GEO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Foglio1!$I$2:$I$8</c:f>
              <c:numCache>
                <c:formatCode>General</c:formatCode>
                <c:ptCount val="7"/>
                <c:pt idx="0">
                  <c:v>2</c:v>
                </c:pt>
                <c:pt idx="1">
                  <c:v>15</c:v>
                </c:pt>
                <c:pt idx="2">
                  <c:v>18</c:v>
                </c:pt>
                <c:pt idx="3">
                  <c:v>15</c:v>
                </c:pt>
                <c:pt idx="4">
                  <c:v>16</c:v>
                </c:pt>
                <c:pt idx="5">
                  <c:v>12</c:v>
                </c:pt>
                <c:pt idx="6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1983488"/>
        <c:axId val="31985024"/>
      </c:barChart>
      <c:catAx>
        <c:axId val="3198348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31985024"/>
        <c:crosses val="autoZero"/>
        <c:auto val="1"/>
        <c:lblAlgn val="ctr"/>
        <c:lblOffset val="100"/>
        <c:noMultiLvlLbl val="0"/>
      </c:catAx>
      <c:valAx>
        <c:axId val="3198502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198348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4.0824728789954877E-2"/>
          <c:y val="2.71964380500932E-2"/>
          <c:w val="0.7656283140257143"/>
          <c:h val="0.9114376951943611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Foglio1!$D$1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Foglio1!$D$2:$D$8</c:f>
              <c:numCache>
                <c:formatCode>General</c:formatCode>
                <c:ptCount val="7"/>
                <c:pt idx="0">
                  <c:v>1</c:v>
                </c:pt>
                <c:pt idx="1">
                  <c:v>9</c:v>
                </c:pt>
                <c:pt idx="2">
                  <c:v>16</c:v>
                </c:pt>
                <c:pt idx="3">
                  <c:v>21</c:v>
                </c:pt>
                <c:pt idx="4">
                  <c:v>13</c:v>
                </c:pt>
                <c:pt idx="5">
                  <c:v>9</c:v>
                </c:pt>
                <c:pt idx="6">
                  <c:v>12</c:v>
                </c:pt>
              </c:numCache>
            </c:numRef>
          </c:val>
        </c:ser>
        <c:ser>
          <c:idx val="1"/>
          <c:order val="1"/>
          <c:tx>
            <c:strRef>
              <c:f>Foglio1!$E$1</c:f>
              <c:strCache>
                <c:ptCount val="1"/>
                <c:pt idx="0">
                  <c:v>GEOGRAF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Foglio1!$E$2:$E$8</c:f>
              <c:numCache>
                <c:formatCode>General</c:formatCode>
                <c:ptCount val="7"/>
                <c:pt idx="0">
                  <c:v>1</c:v>
                </c:pt>
                <c:pt idx="1">
                  <c:v>13</c:v>
                </c:pt>
                <c:pt idx="2">
                  <c:v>17</c:v>
                </c:pt>
                <c:pt idx="3">
                  <c:v>21</c:v>
                </c:pt>
                <c:pt idx="4">
                  <c:v>14</c:v>
                </c:pt>
                <c:pt idx="5">
                  <c:v>4</c:v>
                </c:pt>
                <c:pt idx="6">
                  <c:v>12</c:v>
                </c:pt>
              </c:numCache>
            </c:numRef>
          </c:val>
        </c:ser>
        <c:ser>
          <c:idx val="2"/>
          <c:order val="2"/>
          <c:tx>
            <c:strRef>
              <c:f>Foglio1!$F$1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VOTO 10</c:v>
                </c:pt>
                <c:pt idx="1">
                  <c:v>VOTO 9</c:v>
                </c:pt>
                <c:pt idx="2">
                  <c:v>VOTO 8</c:v>
                </c:pt>
                <c:pt idx="3">
                  <c:v>VOTO 7</c:v>
                </c:pt>
                <c:pt idx="4">
                  <c:v>VOTO 6</c:v>
                </c:pt>
                <c:pt idx="5">
                  <c:v>VOTO 5</c:v>
                </c:pt>
                <c:pt idx="6">
                  <c:v>VOTO 4</c:v>
                </c:pt>
              </c:strCache>
            </c:strRef>
          </c:cat>
          <c:val>
            <c:numRef>
              <c:f>Foglio1!$F$2:$F$8</c:f>
              <c:numCache>
                <c:formatCode>General</c:formatCode>
                <c:ptCount val="7"/>
                <c:pt idx="0">
                  <c:v>2</c:v>
                </c:pt>
                <c:pt idx="1">
                  <c:v>10</c:v>
                </c:pt>
                <c:pt idx="2">
                  <c:v>13</c:v>
                </c:pt>
                <c:pt idx="3">
                  <c:v>12</c:v>
                </c:pt>
                <c:pt idx="4">
                  <c:v>9</c:v>
                </c:pt>
                <c:pt idx="5">
                  <c:v>12</c:v>
                </c:pt>
                <c:pt idx="6">
                  <c:v>25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2032640"/>
        <c:axId val="32034176"/>
      </c:barChart>
      <c:catAx>
        <c:axId val="3203264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100" b="1"/>
            </a:pPr>
            <a:endParaRPr lang="it-IT"/>
          </a:p>
        </c:txPr>
        <c:crossAx val="32034176"/>
        <c:crosses val="autoZero"/>
        <c:auto val="1"/>
        <c:lblAlgn val="ctr"/>
        <c:lblOffset val="100"/>
        <c:noMultiLvlLbl val="0"/>
      </c:catAx>
      <c:valAx>
        <c:axId val="320341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203264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Foglio1!$J$1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Foglio1!$A$2:$I$8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Foglio1!$J$2:$J$8</c:f>
              <c:numCache>
                <c:formatCode>General</c:formatCode>
                <c:ptCount val="7"/>
                <c:pt idx="0">
                  <c:v>4</c:v>
                </c:pt>
                <c:pt idx="1">
                  <c:v>4</c:v>
                </c:pt>
                <c:pt idx="2">
                  <c:v>29</c:v>
                </c:pt>
                <c:pt idx="3">
                  <c:v>36</c:v>
                </c:pt>
                <c:pt idx="4">
                  <c:v>7</c:v>
                </c:pt>
                <c:pt idx="5">
                  <c:v>1</c:v>
                </c:pt>
              </c:numCache>
            </c:numRef>
          </c:val>
        </c:ser>
        <c:ser>
          <c:idx val="1"/>
          <c:order val="1"/>
          <c:tx>
            <c:strRef>
              <c:f>Foglio1!$K$1</c:f>
              <c:strCache>
                <c:ptCount val="1"/>
                <c:pt idx="0">
                  <c:v>MUSICA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Foglio1!$A$2:$I$8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Foglio1!$K$2:$K$8</c:f>
              <c:numCache>
                <c:formatCode>General</c:formatCode>
                <c:ptCount val="7"/>
                <c:pt idx="0">
                  <c:v>2</c:v>
                </c:pt>
                <c:pt idx="1">
                  <c:v>7</c:v>
                </c:pt>
                <c:pt idx="2">
                  <c:v>18</c:v>
                </c:pt>
                <c:pt idx="3">
                  <c:v>21</c:v>
                </c:pt>
                <c:pt idx="4">
                  <c:v>13</c:v>
                </c:pt>
                <c:pt idx="5">
                  <c:v>11</c:v>
                </c:pt>
                <c:pt idx="6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2102272"/>
        <c:axId val="32103808"/>
      </c:barChart>
      <c:catAx>
        <c:axId val="3210227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32103808"/>
        <c:crosses val="autoZero"/>
        <c:auto val="1"/>
        <c:lblAlgn val="ctr"/>
        <c:lblOffset val="100"/>
        <c:noMultiLvlLbl val="0"/>
      </c:catAx>
      <c:valAx>
        <c:axId val="3210380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2102272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Foglio1!$L$1</c:f>
              <c:strCache>
                <c:ptCount val="1"/>
                <c:pt idx="0">
                  <c:v>EDUC.FIS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val>
            <c:numRef>
              <c:f>Foglio1!$L$2:$L$8</c:f>
              <c:numCache>
                <c:formatCode>General</c:formatCode>
                <c:ptCount val="7"/>
                <c:pt idx="1">
                  <c:v>3</c:v>
                </c:pt>
                <c:pt idx="2">
                  <c:v>35</c:v>
                </c:pt>
                <c:pt idx="3">
                  <c:v>34</c:v>
                </c:pt>
                <c:pt idx="4">
                  <c:v>12</c:v>
                </c:pt>
              </c:numCache>
            </c:numRef>
          </c:val>
        </c:ser>
        <c:ser>
          <c:idx val="1"/>
          <c:order val="1"/>
          <c:tx>
            <c:strRef>
              <c:f>Foglio1!$M$1</c:f>
              <c:strCache>
                <c:ptCount val="1"/>
                <c:pt idx="0">
                  <c:v>RELIG.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val>
            <c:numRef>
              <c:f>Foglio1!$M$2:$M$8</c:f>
              <c:numCache>
                <c:formatCode>General</c:formatCode>
                <c:ptCount val="7"/>
                <c:pt idx="0">
                  <c:v>1</c:v>
                </c:pt>
                <c:pt idx="1">
                  <c:v>20</c:v>
                </c:pt>
                <c:pt idx="2">
                  <c:v>39</c:v>
                </c:pt>
                <c:pt idx="3">
                  <c:v>16</c:v>
                </c:pt>
                <c:pt idx="4">
                  <c:v>2</c:v>
                </c:pt>
              </c:numCache>
            </c:numRef>
          </c:val>
        </c:ser>
        <c:ser>
          <c:idx val="2"/>
          <c:order val="2"/>
          <c:tx>
            <c:strRef>
              <c:f>Foglio1!$N$1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val>
            <c:numRef>
              <c:f>Foglio1!$N$2:$N$8</c:f>
              <c:numCache>
                <c:formatCode>General</c:formatCode>
                <c:ptCount val="7"/>
                <c:pt idx="1">
                  <c:v>12</c:v>
                </c:pt>
                <c:pt idx="2">
                  <c:v>28</c:v>
                </c:pt>
                <c:pt idx="3">
                  <c:v>28</c:v>
                </c:pt>
                <c:pt idx="4">
                  <c:v>23</c:v>
                </c:pt>
                <c:pt idx="5">
                  <c:v>7</c:v>
                </c:pt>
                <c:pt idx="6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2151808"/>
        <c:axId val="32157696"/>
      </c:barChart>
      <c:catAx>
        <c:axId val="3215180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32157696"/>
        <c:crosses val="autoZero"/>
        <c:auto val="1"/>
        <c:lblAlgn val="ctr"/>
        <c:lblOffset val="100"/>
        <c:noMultiLvlLbl val="0"/>
      </c:catAx>
      <c:valAx>
        <c:axId val="321576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215180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2.7519263732601138E-2"/>
                  <c:y val="0.10348318753310691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1 ALUNNO </a:t>
                    </a:r>
                    <a:r>
                      <a:rPr lang="en-US" dirty="0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 </a:t>
                    </a:r>
                    <a:r>
                      <a:rPr lang="en-US"/>
                      <a:t>39%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 </a:t>
                    </a:r>
                    <a:r>
                      <a:rPr lang="en-US"/>
                      <a:t>22%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>
                <c:manualLayout>
                  <c:x val="0.11951590365620751"/>
                  <c:y val="8.0866787539338791E-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 6 ALUNNI; </a:t>
                    </a:r>
                    <a:r>
                      <a:rPr lang="en-US" dirty="0"/>
                      <a:t>33%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'[prove intermedie 1 B (7).xlsx]modello secondaria'!$W$11:$W$14</c:f>
              <c:strCache>
                <c:ptCount val="4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</c:strCache>
            </c:strRef>
          </c:cat>
          <c:val>
            <c:numRef>
              <c:f>'[prove intermedie 1 B (7).xlsx]modello secondaria'!$X$11:$X$14</c:f>
              <c:numCache>
                <c:formatCode>0</c:formatCode>
                <c:ptCount val="4"/>
                <c:pt idx="0">
                  <c:v>1</c:v>
                </c:pt>
                <c:pt idx="1">
                  <c:v>7</c:v>
                </c:pt>
                <c:pt idx="2">
                  <c:v>4</c:v>
                </c:pt>
                <c:pt idx="3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 ALUNNI </a:t>
                    </a:r>
                    <a:r>
                      <a:rPr lang="en-US"/>
                      <a:t>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12 ALUNNI </a:t>
                    </a:r>
                    <a:r>
                      <a:rPr lang="en-US"/>
                      <a:t>46%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2 ALUNNI </a:t>
                    </a:r>
                    <a:r>
                      <a:rPr lang="en-US"/>
                      <a:t>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11%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INTERM. SECOND. (1).xlsx]modello secondaria'!$W$11:$W$15</c:f>
              <c:strCache>
                <c:ptCount val="5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  <c:pt idx="4">
                  <c:v>N. ALUNNI MEDIA  5</c:v>
                </c:pt>
              </c:strCache>
            </c:strRef>
          </c:cat>
          <c:val>
            <c:numRef>
              <c:f>'[GRIGLIA INTERM. SECOND. (1).xlsx]modello secondaria'!$X$11:$X$15</c:f>
              <c:numCache>
                <c:formatCode>0</c:formatCode>
                <c:ptCount val="5"/>
                <c:pt idx="0">
                  <c:v>2</c:v>
                </c:pt>
                <c:pt idx="1">
                  <c:v>12</c:v>
                </c:pt>
                <c:pt idx="2">
                  <c:v>7</c:v>
                </c:pt>
                <c:pt idx="3">
                  <c:v>2</c:v>
                </c:pt>
                <c:pt idx="4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>
        <c:manualLayout>
          <c:xMode val="edge"/>
          <c:yMode val="edge"/>
          <c:x val="0.77049701931852865"/>
          <c:y val="0.36164015630207758"/>
          <c:w val="0.22280541261941358"/>
          <c:h val="0.24916176848405733"/>
        </c:manualLayout>
      </c:layout>
      <c:overlay val="0"/>
      <c:txPr>
        <a:bodyPr/>
        <a:lstStyle/>
        <a:p>
          <a:pPr>
            <a:defRPr sz="10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12%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 </a:t>
                    </a:r>
                    <a:r>
                      <a:rPr lang="en-US"/>
                      <a:t>28%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13 ALUNNI </a:t>
                    </a:r>
                    <a:r>
                      <a:rPr lang="en-US"/>
                      <a:t>52%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2  ALUNNI </a:t>
                    </a:r>
                    <a:r>
                      <a:rPr lang="en-US"/>
                      <a:t>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INTERMEDIA SECONDARIA 1D - Copia (1).xlsx]modello secondaria'!$W$11:$W$14</c:f>
              <c:strCache>
                <c:ptCount val="4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</c:strCache>
            </c:strRef>
          </c:cat>
          <c:val>
            <c:numRef>
              <c:f>'[GRIGLIA INTERMEDIA SECONDARIA 1D - Copia (1).xlsx]modello secondaria'!$X$11:$X$14</c:f>
              <c:numCache>
                <c:formatCode>0</c:formatCode>
                <c:ptCount val="4"/>
                <c:pt idx="0">
                  <c:v>3</c:v>
                </c:pt>
                <c:pt idx="1">
                  <c:v>7</c:v>
                </c:pt>
                <c:pt idx="2">
                  <c:v>13</c:v>
                </c:pt>
                <c:pt idx="3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  ALUNNI </a:t>
                    </a:r>
                    <a:r>
                      <a:rPr lang="en-US"/>
                      <a:t>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 ALUNNI </a:t>
                    </a:r>
                    <a:r>
                      <a:rPr lang="en-US"/>
                      <a:t>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12 ALUNNI </a:t>
                    </a:r>
                    <a:r>
                      <a:rPr lang="en-US"/>
                      <a:t>50%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21%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13%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8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prova intermedia - Copia 1E con voti.xlsx]modello secondaria'!$W$11:$W$15</c:f>
              <c:strCache>
                <c:ptCount val="5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  <c:pt idx="4">
                  <c:v>N. ALUNNI MEDIA  5</c:v>
                </c:pt>
              </c:strCache>
            </c:strRef>
          </c:cat>
          <c:val>
            <c:numRef>
              <c:f>'[griglia prova intermedia - Copia 1E con voti.xlsx]modello secondaria'!$X$11:$X$15</c:f>
              <c:numCache>
                <c:formatCode>0</c:formatCode>
                <c:ptCount val="5"/>
                <c:pt idx="0">
                  <c:v>2</c:v>
                </c:pt>
                <c:pt idx="1">
                  <c:v>2</c:v>
                </c:pt>
                <c:pt idx="2">
                  <c:v>12</c:v>
                </c:pt>
                <c:pt idx="3">
                  <c:v>5</c:v>
                </c:pt>
                <c:pt idx="4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Foglio1!$A$3:$A$7</c:f>
              <c:strCache>
                <c:ptCount val="5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</c:strCache>
            </c:strRef>
          </c:cat>
          <c:val>
            <c:numRef>
              <c:f>Foglio1!$B$3:$B$7</c:f>
              <c:numCache>
                <c:formatCode>General</c:formatCode>
                <c:ptCount val="5"/>
                <c:pt idx="0">
                  <c:v>15</c:v>
                </c:pt>
                <c:pt idx="1">
                  <c:v>32</c:v>
                </c:pt>
                <c:pt idx="2">
                  <c:v>43</c:v>
                </c:pt>
                <c:pt idx="3">
                  <c:v>22</c:v>
                </c:pt>
                <c:pt idx="4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374528"/>
        <c:axId val="4376064"/>
      </c:barChart>
      <c:catAx>
        <c:axId val="437452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4376064"/>
        <c:crosses val="autoZero"/>
        <c:auto val="1"/>
        <c:lblAlgn val="ctr"/>
        <c:lblOffset val="100"/>
        <c:noMultiLvlLbl val="0"/>
      </c:catAx>
      <c:valAx>
        <c:axId val="437606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4374528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15 ALUNNI </a:t>
                    </a:r>
                    <a:r>
                      <a:rPr lang="en-US"/>
                      <a:t>13%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32 ALUNNI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0.11311056250160238"/>
                  <c:y val="-0.23937232282832771"/>
                </c:manualLayout>
              </c:layout>
              <c:tx>
                <c:rich>
                  <a:bodyPr/>
                  <a:lstStyle/>
                  <a:p>
                    <a:r>
                      <a:rPr lang="en-US" smtClean="0"/>
                      <a:t>43 ALUNNI </a:t>
                    </a:r>
                    <a:r>
                      <a:rPr lang="en-US"/>
                      <a:t>36%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22 ALUNNI </a:t>
                    </a:r>
                    <a:r>
                      <a:rPr lang="en-US"/>
                      <a:t>18%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Foglio1!$A$3:$A$7</c:f>
              <c:strCache>
                <c:ptCount val="5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</c:strCache>
            </c:strRef>
          </c:cat>
          <c:val>
            <c:numRef>
              <c:f>Foglio1!$B$3:$B$7</c:f>
              <c:numCache>
                <c:formatCode>General</c:formatCode>
                <c:ptCount val="5"/>
                <c:pt idx="0">
                  <c:v>15</c:v>
                </c:pt>
                <c:pt idx="1">
                  <c:v>32</c:v>
                </c:pt>
                <c:pt idx="2">
                  <c:v>43</c:v>
                </c:pt>
                <c:pt idx="3">
                  <c:v>22</c:v>
                </c:pt>
                <c:pt idx="4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1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Foglio1!$E$1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Foglio1!$A$2:$D$8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Foglio1!$E$2:$E$8</c:f>
              <c:numCache>
                <c:formatCode>General</c:formatCode>
                <c:ptCount val="7"/>
                <c:pt idx="0">
                  <c:v>2</c:v>
                </c:pt>
                <c:pt idx="1">
                  <c:v>12</c:v>
                </c:pt>
                <c:pt idx="2">
                  <c:v>22</c:v>
                </c:pt>
                <c:pt idx="3">
                  <c:v>18</c:v>
                </c:pt>
                <c:pt idx="4">
                  <c:v>18</c:v>
                </c:pt>
                <c:pt idx="5">
                  <c:v>6</c:v>
                </c:pt>
                <c:pt idx="6">
                  <c:v>3</c:v>
                </c:pt>
              </c:numCache>
            </c:numRef>
          </c:val>
        </c:ser>
        <c:ser>
          <c:idx val="1"/>
          <c:order val="1"/>
          <c:tx>
            <c:strRef>
              <c:f>Foglio1!$F$1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Foglio1!$A$2:$D$8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Foglio1!$F$2:$F$8</c:f>
              <c:numCache>
                <c:formatCode>General</c:formatCode>
                <c:ptCount val="7"/>
                <c:pt idx="0">
                  <c:v>3</c:v>
                </c:pt>
                <c:pt idx="1">
                  <c:v>9</c:v>
                </c:pt>
                <c:pt idx="2">
                  <c:v>19</c:v>
                </c:pt>
                <c:pt idx="3">
                  <c:v>14</c:v>
                </c:pt>
                <c:pt idx="4">
                  <c:v>17</c:v>
                </c:pt>
                <c:pt idx="5">
                  <c:v>10</c:v>
                </c:pt>
                <c:pt idx="6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552960"/>
        <c:axId val="4562944"/>
      </c:barChart>
      <c:catAx>
        <c:axId val="455296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4562944"/>
        <c:crosses val="autoZero"/>
        <c:auto val="1"/>
        <c:lblAlgn val="ctr"/>
        <c:lblOffset val="100"/>
        <c:noMultiLvlLbl val="0"/>
      </c:catAx>
      <c:valAx>
        <c:axId val="45629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455296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0.66667</cdr:x>
      <cdr:y>0</cdr:y>
    </cdr:from>
    <cdr:to>
      <cdr:x>0.9375</cdr:x>
      <cdr:y>0.17647</cdr:y>
    </cdr:to>
    <cdr:sp macro="" textlink="">
      <cdr:nvSpPr>
        <cdr:cNvPr id="2" name="CasellaDiTesto 1"/>
        <cdr:cNvSpPr txBox="1"/>
      </cdr:nvSpPr>
      <cdr:spPr>
        <a:xfrm xmlns:a="http://schemas.openxmlformats.org/drawingml/2006/main">
          <a:off x="4608512" y="-836712"/>
          <a:ext cx="1872185" cy="864093"/>
        </a:xfrm>
        <a:prstGeom xmlns:a="http://schemas.openxmlformats.org/drawingml/2006/main" prst="rect">
          <a:avLst/>
        </a:prstGeom>
        <a:ln xmlns:a="http://schemas.openxmlformats.org/drawingml/2006/main" w="31750">
          <a:solidFill>
            <a:srgbClr val="FF0000"/>
          </a:solidFill>
        </a:ln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pPr algn="ctr"/>
          <a:r>
            <a:rPr lang="it-IT" sz="4800" b="1" dirty="0" smtClean="0">
              <a:solidFill>
                <a:srgbClr val="FF0000"/>
              </a:solidFill>
            </a:rPr>
            <a:t>1 B</a:t>
          </a:r>
          <a:endParaRPr lang="it-IT" sz="4800" b="1" dirty="0">
            <a:solidFill>
              <a:srgbClr val="FF0000"/>
            </a:solidFill>
          </a:endParaRPr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0.8962</cdr:x>
      <cdr:y>0.57482</cdr:y>
    </cdr:from>
    <cdr:to>
      <cdr:x>1</cdr:x>
      <cdr:y>0.64846</cdr:y>
    </cdr:to>
    <cdr:sp macro="" textlink="">
      <cdr:nvSpPr>
        <cdr:cNvPr id="3" name="Casella di testo 2"/>
        <cdr:cNvSpPr txBox="1"/>
      </cdr:nvSpPr>
      <cdr:spPr>
        <a:xfrm xmlns:a="http://schemas.openxmlformats.org/drawingml/2006/main">
          <a:off x="5838825" y="2305050"/>
          <a:ext cx="676275" cy="295275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it-IT" sz="1100" b="1">
              <a:solidFill>
                <a:srgbClr val="C00000"/>
              </a:solidFill>
            </a:rPr>
            <a:t>MATEM</a:t>
          </a:r>
        </a:p>
      </cdr:txBody>
    </cdr:sp>
  </cdr:relSizeAnchor>
  <cdr:relSizeAnchor xmlns:cdr="http://schemas.openxmlformats.org/drawingml/2006/chartDrawing">
    <cdr:from>
      <cdr:x>0.85526</cdr:x>
      <cdr:y>0.59382</cdr:y>
    </cdr:from>
    <cdr:to>
      <cdr:x>0.88304</cdr:x>
      <cdr:y>0.6247</cdr:y>
    </cdr:to>
    <cdr:sp macro="" textlink="">
      <cdr:nvSpPr>
        <cdr:cNvPr id="4" name="Rettangolo 3"/>
        <cdr:cNvSpPr/>
      </cdr:nvSpPr>
      <cdr:spPr>
        <a:xfrm xmlns:a="http://schemas.openxmlformats.org/drawingml/2006/main">
          <a:off x="5572125" y="2381250"/>
          <a:ext cx="180975" cy="123825"/>
        </a:xfrm>
        <a:prstGeom xmlns:a="http://schemas.openxmlformats.org/drawingml/2006/main" prst="rect">
          <a:avLst/>
        </a:prstGeom>
        <a:solidFill xmlns:a="http://schemas.openxmlformats.org/drawingml/2006/main">
          <a:srgbClr val="C00000"/>
        </a:solidFill>
        <a:ln xmlns:a="http://schemas.openxmlformats.org/drawingml/2006/main">
          <a:solidFill>
            <a:srgbClr val="C00000"/>
          </a:solidFill>
        </a:ln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it-IT"/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12318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4710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130841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631409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04979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840257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88041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931413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976840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54586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982829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6F1A8B-9E79-46E6-BC49-19D4CAD8F767}" type="datetimeFigureOut">
              <a:rPr lang="it-IT" smtClean="0"/>
              <a:t>19/02/2018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126323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olo 1"/>
          <p:cNvSpPr>
            <a:spLocks noGrp="1"/>
          </p:cNvSpPr>
          <p:nvPr/>
        </p:nvSpPr>
        <p:spPr>
          <a:xfrm>
            <a:off x="685800" y="1556792"/>
            <a:ext cx="7772400" cy="3744416"/>
          </a:xfrm>
          <a:prstGeom prst="rect">
            <a:avLst/>
          </a:prstGeom>
          <a:ln w="31750">
            <a:solidFill>
              <a:srgbClr val="FF0000"/>
            </a:solidFill>
          </a:ln>
        </p:spPr>
        <p:txBody>
          <a:bodyPr vert="horz" lIns="91440" tIns="45720" rIns="91440" bIns="45720" rtlCol="0" anchor="ctr">
            <a:normAutofit fontScale="9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t-IT" sz="2700" b="1" dirty="0" smtClean="0">
                <a:solidFill>
                  <a:srgbClr val="FF0000"/>
                </a:solidFill>
              </a:rPr>
              <a:t>A.S. 2017-2018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ISTITUTO COMPRENSIVO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MUSTI-DIMICCOLI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SCUOLA SECONDARIA 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CLASSI PRIME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PROVE INTERMEDIE  D’ ISTITUTO PER SEZIONE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DI SINTESI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200" b="1" smtClean="0">
                <a:solidFill>
                  <a:srgbClr val="FF0000"/>
                </a:solidFill>
              </a:rPr>
              <a:t>CONFRONTO DEGLI ESITI </a:t>
            </a:r>
            <a:r>
              <a:rPr lang="it-IT" sz="2200" b="1" dirty="0" smtClean="0">
                <a:solidFill>
                  <a:srgbClr val="FF0000"/>
                </a:solidFill>
              </a:rPr>
              <a:t>TRA DISCIPLINE  IN INGRESSO E INTERMEDI</a:t>
            </a:r>
            <a:r>
              <a:rPr lang="it-IT" sz="2200" b="1" smtClean="0">
                <a:solidFill>
                  <a:srgbClr val="FF0000"/>
                </a:solidFill>
              </a:rPr>
              <a:t/>
            </a:r>
            <a:br>
              <a:rPr lang="it-IT" sz="2200" b="1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/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3200" b="1" dirty="0" smtClean="0">
                <a:solidFill>
                  <a:srgbClr val="FF0000"/>
                </a:solidFill>
              </a:rPr>
              <a:t/>
            </a:r>
            <a:br>
              <a:rPr lang="it-IT" sz="3200" b="1" dirty="0" smtClean="0">
                <a:solidFill>
                  <a:srgbClr val="FF0000"/>
                </a:solidFill>
              </a:rPr>
            </a:br>
            <a:endParaRPr lang="it-IT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46174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76442685"/>
              </p:ext>
            </p:extLst>
          </p:nvPr>
        </p:nvGraphicFramePr>
        <p:xfrm>
          <a:off x="323528" y="1556792"/>
          <a:ext cx="3600400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53955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86003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D’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/>
          <p:nvPr>
            <p:extLst>
              <p:ext uri="{D42A27DB-BD31-4B8C-83A1-F6EECF244321}">
                <p14:modId xmlns:p14="http://schemas.microsoft.com/office/powerpoint/2010/main" val="2202002100"/>
              </p:ext>
            </p:extLst>
          </p:nvPr>
        </p:nvGraphicFramePr>
        <p:xfrm>
          <a:off x="4067944" y="1484784"/>
          <a:ext cx="489654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353936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14316888"/>
              </p:ext>
            </p:extLst>
          </p:nvPr>
        </p:nvGraphicFramePr>
        <p:xfrm>
          <a:off x="251520" y="1268760"/>
          <a:ext cx="4032448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Grafico 2"/>
          <p:cNvGraphicFramePr/>
          <p:nvPr>
            <p:extLst>
              <p:ext uri="{D42A27DB-BD31-4B8C-83A1-F6EECF244321}">
                <p14:modId xmlns:p14="http://schemas.microsoft.com/office/powerpoint/2010/main" val="3291770330"/>
              </p:ext>
            </p:extLst>
          </p:nvPr>
        </p:nvGraphicFramePr>
        <p:xfrm>
          <a:off x="4427984" y="1381124"/>
          <a:ext cx="4464496" cy="49281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569450" y="610409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86003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D’ INGRESSO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146130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91570495"/>
              </p:ext>
            </p:extLst>
          </p:nvPr>
        </p:nvGraphicFramePr>
        <p:xfrm>
          <a:off x="1331640" y="1124744"/>
          <a:ext cx="6336704" cy="47525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344324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569450" y="610409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5" name="CasellaDiTesto 4"/>
          <p:cNvSpPr txBox="1"/>
          <p:nvPr/>
        </p:nvSpPr>
        <p:spPr>
          <a:xfrm>
            <a:off x="486003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D’ INGRESSO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42685764"/>
              </p:ext>
            </p:extLst>
          </p:nvPr>
        </p:nvGraphicFramePr>
        <p:xfrm>
          <a:off x="101398" y="1196752"/>
          <a:ext cx="4182570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/>
          <p:nvPr>
            <p:extLst>
              <p:ext uri="{D42A27DB-BD31-4B8C-83A1-F6EECF244321}">
                <p14:modId xmlns:p14="http://schemas.microsoft.com/office/powerpoint/2010/main" val="2725424463"/>
              </p:ext>
            </p:extLst>
          </p:nvPr>
        </p:nvGraphicFramePr>
        <p:xfrm>
          <a:off x="4355976" y="1203642"/>
          <a:ext cx="4680520" cy="4961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2476677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44688285"/>
              </p:ext>
            </p:extLst>
          </p:nvPr>
        </p:nvGraphicFramePr>
        <p:xfrm>
          <a:off x="1331640" y="1196752"/>
          <a:ext cx="612068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3501168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05061652"/>
              </p:ext>
            </p:extLst>
          </p:nvPr>
        </p:nvGraphicFramePr>
        <p:xfrm>
          <a:off x="1259632" y="1124744"/>
          <a:ext cx="6408712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146740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01134419"/>
              </p:ext>
            </p:extLst>
          </p:nvPr>
        </p:nvGraphicFramePr>
        <p:xfrm>
          <a:off x="1115616" y="1556792"/>
          <a:ext cx="6624736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755576" y="260648"/>
            <a:ext cx="1800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400" b="1" dirty="0" smtClean="0">
                <a:solidFill>
                  <a:srgbClr val="FF0000"/>
                </a:solidFill>
              </a:rPr>
              <a:t>1 A</a:t>
            </a:r>
            <a:endParaRPr lang="it-IT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99620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28915467"/>
              </p:ext>
            </p:extLst>
          </p:nvPr>
        </p:nvGraphicFramePr>
        <p:xfrm>
          <a:off x="1115616" y="908720"/>
          <a:ext cx="6912768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77193211"/>
              </p:ext>
            </p:extLst>
          </p:nvPr>
        </p:nvGraphicFramePr>
        <p:xfrm>
          <a:off x="1259632" y="2057400"/>
          <a:ext cx="6048672" cy="41079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2451500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43675470"/>
              </p:ext>
            </p:extLst>
          </p:nvPr>
        </p:nvGraphicFramePr>
        <p:xfrm>
          <a:off x="1475656" y="1628800"/>
          <a:ext cx="5688632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755576" y="260648"/>
            <a:ext cx="1800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400" b="1" dirty="0" smtClean="0">
                <a:solidFill>
                  <a:srgbClr val="FF0000"/>
                </a:solidFill>
              </a:rPr>
              <a:t>1 C</a:t>
            </a:r>
            <a:endParaRPr lang="it-IT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93803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755576" y="260648"/>
            <a:ext cx="1800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400" b="1" dirty="0" smtClean="0">
                <a:solidFill>
                  <a:srgbClr val="FF0000"/>
                </a:solidFill>
              </a:rPr>
              <a:t>1 D</a:t>
            </a:r>
            <a:endParaRPr lang="it-IT" sz="4400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94869219"/>
              </p:ext>
            </p:extLst>
          </p:nvPr>
        </p:nvGraphicFramePr>
        <p:xfrm>
          <a:off x="1403648" y="1412776"/>
          <a:ext cx="5832648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533376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20642347"/>
              </p:ext>
            </p:extLst>
          </p:nvPr>
        </p:nvGraphicFramePr>
        <p:xfrm>
          <a:off x="1331640" y="1340768"/>
          <a:ext cx="6048672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755576" y="260648"/>
            <a:ext cx="1800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400" b="1" dirty="0" smtClean="0">
                <a:solidFill>
                  <a:srgbClr val="FF0000"/>
                </a:solidFill>
              </a:rPr>
              <a:t>1 E</a:t>
            </a:r>
            <a:endParaRPr lang="it-IT" sz="4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66771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VOTI DI SINTESI SU   119 ALUNNI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14413124"/>
              </p:ext>
            </p:extLst>
          </p:nvPr>
        </p:nvGraphicFramePr>
        <p:xfrm>
          <a:off x="1475656" y="1700808"/>
          <a:ext cx="5976664" cy="40324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355314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PERCENTUALE  DI SINTESI SU    119  ALUNNI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34259821"/>
              </p:ext>
            </p:extLst>
          </p:nvPr>
        </p:nvGraphicFramePr>
        <p:xfrm>
          <a:off x="1691680" y="1772816"/>
          <a:ext cx="5616624" cy="38884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406419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PERCENTUALE  DI SINTESI </a:t>
            </a:r>
            <a:r>
              <a:rPr lang="it-IT" b="1" dirty="0" smtClean="0">
                <a:solidFill>
                  <a:srgbClr val="FF0000"/>
                </a:solidFill>
              </a:rPr>
              <a:t>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57949625"/>
              </p:ext>
            </p:extLst>
          </p:nvPr>
        </p:nvGraphicFramePr>
        <p:xfrm>
          <a:off x="1133872" y="1556792"/>
          <a:ext cx="6390456" cy="41044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0026190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234</TotalTime>
  <Words>164</Words>
  <Application>Microsoft Office PowerPoint</Application>
  <PresentationFormat>Presentazione su schermo (4:3)</PresentationFormat>
  <Paragraphs>48</Paragraphs>
  <Slides>15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15</vt:i4>
      </vt:variant>
    </vt:vector>
  </HeadingPairs>
  <TitlesOfParts>
    <vt:vector size="16" baseType="lpstr"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Bruno</dc:creator>
  <cp:lastModifiedBy>Bruno</cp:lastModifiedBy>
  <cp:revision>53</cp:revision>
  <dcterms:created xsi:type="dcterms:W3CDTF">2017-10-22T20:17:50Z</dcterms:created>
  <dcterms:modified xsi:type="dcterms:W3CDTF">2018-02-19T18:20:25Z</dcterms:modified>
</cp:coreProperties>
</file>

<file path=docProps/thumbnail.jpeg>
</file>