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3" r:id="rId4"/>
    <p:sldId id="282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2CF-DD10-460D-960E-2EBABB0006B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9805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2CF-DD10-460D-960E-2EBABB0006B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1867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2CF-DD10-460D-960E-2EBABB0006B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1798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2CF-DD10-460D-960E-2EBABB0006B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918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2CF-DD10-460D-960E-2EBABB0006B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9237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2CF-DD10-460D-960E-2EBABB0006B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4512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2CF-DD10-460D-960E-2EBABB0006B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2675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2CF-DD10-460D-960E-2EBABB0006B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3817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2CF-DD10-460D-960E-2EBABB0006B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1224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2CF-DD10-460D-960E-2EBABB0006B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277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2CF-DD10-460D-960E-2EBABB0006B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651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000">
              <a:srgbClr val="FEE7F2"/>
            </a:gs>
            <a:gs pos="0">
              <a:srgbClr val="FAC77D"/>
            </a:gs>
            <a:gs pos="0">
              <a:srgbClr val="FBA97D"/>
            </a:gs>
            <a:gs pos="0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302CF-DD10-460D-960E-2EBABB0006B3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0989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 comprensi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692696"/>
            <a:ext cx="1296144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259632" y="2179874"/>
            <a:ext cx="633670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ISTITUTO COMPRENSIVO  MUSTI-DIMICCOLI</a:t>
            </a:r>
          </a:p>
          <a:p>
            <a:pPr algn="ctr"/>
            <a:r>
              <a:rPr lang="it-IT" b="1" dirty="0" smtClean="0"/>
              <a:t>VIA PALESTRO 84</a:t>
            </a:r>
          </a:p>
          <a:p>
            <a:pPr algn="ctr"/>
            <a:r>
              <a:rPr lang="it-IT" b="1" dirty="0" smtClean="0"/>
              <a:t>BARLETTA</a:t>
            </a:r>
          </a:p>
          <a:p>
            <a:pPr algn="ctr"/>
            <a:r>
              <a:rPr lang="it-IT" b="1" dirty="0" smtClean="0"/>
              <a:t>DIRIGENTE SCOLASTICO PROF.CARLUCCI ROSA</a:t>
            </a:r>
          </a:p>
          <a:p>
            <a:pPr algn="ctr"/>
            <a:r>
              <a:rPr lang="it-IT" b="1" dirty="0" smtClean="0"/>
              <a:t>MONITORAGGIO A CURA Dei  </a:t>
            </a:r>
            <a:r>
              <a:rPr lang="it-IT" b="1" dirty="0" err="1" smtClean="0"/>
              <a:t>DOCENTi</a:t>
            </a:r>
            <a:r>
              <a:rPr lang="it-IT" b="1" dirty="0" smtClean="0"/>
              <a:t> F.S. </a:t>
            </a:r>
          </a:p>
          <a:p>
            <a:pPr algn="ctr"/>
            <a:r>
              <a:rPr lang="it-IT" b="1" dirty="0" smtClean="0"/>
              <a:t>BRUNO ANNA MARIA-RIZZITELLI </a:t>
            </a:r>
            <a:r>
              <a:rPr lang="it-IT" b="1" dirty="0" smtClean="0"/>
              <a:t>COSIMO</a:t>
            </a:r>
          </a:p>
          <a:p>
            <a:pPr algn="ctr"/>
            <a:r>
              <a:rPr lang="it-IT" b="1" smtClean="0"/>
              <a:t>SARACINO LUCIA-BALESTRUCCI SABINA</a:t>
            </a:r>
            <a:endParaRPr lang="it-IT" b="1" dirty="0" smtClean="0"/>
          </a:p>
          <a:p>
            <a:pPr algn="ctr"/>
            <a:r>
              <a:rPr lang="it-IT" sz="1600" b="1" dirty="0" smtClean="0"/>
              <a:t>ANNO SCOLASTICO 2017-2018</a:t>
            </a:r>
          </a:p>
          <a:p>
            <a:pPr algn="ctr"/>
            <a:endParaRPr lang="it-IT" sz="16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278090" y="4898777"/>
            <a:ext cx="6336704" cy="923330"/>
          </a:xfrm>
          <a:prstGeom prst="rect">
            <a:avLst/>
          </a:prstGeom>
          <a:noFill/>
          <a:ln w="3492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MONITORAGGIO DEI QUESTIONARI PER L’ AUTOVAL. D’ ISTITUTO RIVOLTI AL PERSONALE ATA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1153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24744"/>
            <a:ext cx="7128792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1132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80729"/>
            <a:ext cx="7272808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7105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36712"/>
            <a:ext cx="6912768" cy="5328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3953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24745"/>
            <a:ext cx="6696744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5562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24744"/>
            <a:ext cx="6984776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7729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80728"/>
            <a:ext cx="6912767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1897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24745"/>
            <a:ext cx="6768752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1206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24744"/>
            <a:ext cx="6768752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7436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80728"/>
            <a:ext cx="6984776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323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24744"/>
            <a:ext cx="676875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8232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04542" y="188640"/>
            <a:ext cx="792088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RELAZIONE  SUL MONITORAGGIO DEI QUESTIONARI  RIVOLTI AL PERSONALE ATA</a:t>
            </a:r>
          </a:p>
          <a:p>
            <a:endParaRPr lang="it-IT" b="1" dirty="0" smtClean="0">
              <a:solidFill>
                <a:srgbClr val="FF0000"/>
              </a:solidFill>
            </a:endParaRPr>
          </a:p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Sono state monitorate  le risposte relative a 9 questionari . </a:t>
            </a:r>
          </a:p>
          <a:p>
            <a:r>
              <a:rPr lang="it-IT" sz="2800" b="1" dirty="0" smtClean="0"/>
              <a:t>Si ritiene abbastanza funzionale l’ orario di servizio alle esigenze della scuola  e abbastanza tempestiva la comunicazione interna.  Sono abbastanza definite chiaramente  le varie funzioni.  In assenza dei docenti, il personale si sente molto/abbastanza (in ugual misura) coinvolto nelle attività di vigilanza degli studenti,  circa il 35 % risponde poco o per niente. L’ organico esistente  è per niente/poco adeguato al carico di lavoro ( risponde così il 45%) e le attività aggiuntive sono    abbastanza ripartite con trasparenza.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614985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24745"/>
            <a:ext cx="7056783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85781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52736"/>
            <a:ext cx="7056784" cy="4680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83018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52736"/>
            <a:ext cx="6984775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3846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80728"/>
            <a:ext cx="7128792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81924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8720"/>
            <a:ext cx="7200799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09634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08721"/>
            <a:ext cx="7200799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9624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36712"/>
            <a:ext cx="7128792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3065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83568" y="620688"/>
            <a:ext cx="76328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 </a:t>
            </a:r>
            <a:r>
              <a:rPr lang="it-IT" sz="2800" b="1" dirty="0" smtClean="0"/>
              <a:t>Le attività di formazione sono ritenute molto/abbastanza utili e si dispone abbastanza degli strumenti necessari per il lavoro.  Il personale ritiene che le dotazioni per la  sicurezza e l’ emergenza  siano molto/abbastanza a norma e ritiene di conoscerle molto/abbastanza, come pure le procedure per l’ emergenza della scuola.  Il 75% ritiene di sentirsi valorizzato nel proprio ambiente di  lavoro, il 25% per niente. </a:t>
            </a:r>
          </a:p>
        </p:txBody>
      </p:sp>
    </p:spTree>
    <p:extLst>
      <p:ext uri="{BB962C8B-B14F-4D97-AF65-F5344CB8AC3E}">
        <p14:creationId xmlns:p14="http://schemas.microsoft.com/office/powerpoint/2010/main" val="3850626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83568" y="692696"/>
            <a:ext cx="77048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Collabora molto con  colleghi e docenti, per niente con i docenti per il 25%, collabora molto con il dirigente scolastico e con il DSGA, collabora molto/abbastanza con le famiglie, collabora poco con gli studenti  per  1/3 della percentuale (il 33%) .  Condivide con i colleghi riflessioni su problematiche di lavoro, il 40% si sente poco partecipe nelle attività didattiche e nella collaborazione per la loro riuscita. Ritiene molto  importante il proprio ruolo per offrire all’ utenza un servizio efficiente e offre il proprio contributo per risolvere problemi.</a:t>
            </a:r>
          </a:p>
        </p:txBody>
      </p:sp>
    </p:spTree>
    <p:extLst>
      <p:ext uri="{BB962C8B-B14F-4D97-AF65-F5344CB8AC3E}">
        <p14:creationId xmlns:p14="http://schemas.microsoft.com/office/powerpoint/2010/main" val="3514102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64704"/>
            <a:ext cx="7344815" cy="5616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8222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80729"/>
            <a:ext cx="7560840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8243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08720"/>
            <a:ext cx="7200800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4976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24745"/>
            <a:ext cx="7128792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5775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980728"/>
            <a:ext cx="6768752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68886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322</Words>
  <Application>Microsoft Office PowerPoint</Application>
  <PresentationFormat>Presentazione su schermo (4:3)</PresentationFormat>
  <Paragraphs>15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Bruno</dc:creator>
  <cp:lastModifiedBy>Bruno</cp:lastModifiedBy>
  <cp:revision>21</cp:revision>
  <dcterms:created xsi:type="dcterms:W3CDTF">2018-05-12T16:30:33Z</dcterms:created>
  <dcterms:modified xsi:type="dcterms:W3CDTF">2018-05-13T15:50:09Z</dcterms:modified>
</cp:coreProperties>
</file>