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87" r:id="rId5"/>
    <p:sldId id="285" r:id="rId6"/>
    <p:sldId id="288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5" autoAdjust="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55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8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20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51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6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90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22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14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50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43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04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43D2F-017E-4D7D-B8AB-159BF8B93F0F}" type="datetimeFigureOut">
              <a:rPr lang="it-IT" smtClean="0"/>
              <a:t>13/05/2018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8302D-A98F-4996-A7BD-7C87469CA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32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6672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78090" y="1988840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r>
              <a:rPr lang="it-IT" b="1" dirty="0" smtClean="0"/>
              <a:t>MONITORAGGIO A CURA DEI  DOCENTI  F.S.</a:t>
            </a:r>
          </a:p>
          <a:p>
            <a:pPr algn="ctr"/>
            <a:r>
              <a:rPr lang="it-IT" b="1" dirty="0" smtClean="0"/>
              <a:t> BRUNO ANNA MARIA-RIZZITELLI </a:t>
            </a:r>
            <a:r>
              <a:rPr lang="it-IT" b="1" dirty="0" smtClean="0"/>
              <a:t>COSIMO</a:t>
            </a:r>
          </a:p>
          <a:p>
            <a:pPr algn="ctr"/>
            <a:r>
              <a:rPr lang="it-IT" b="1" smtClean="0"/>
              <a:t>SARACINO LUCIA-BALESTRUCCI SABINA</a:t>
            </a:r>
            <a:endParaRPr lang="it-IT" b="1" dirty="0" smtClean="0"/>
          </a:p>
          <a:p>
            <a:pPr algn="ctr"/>
            <a:r>
              <a:rPr lang="it-IT" b="1" dirty="0" smtClean="0"/>
              <a:t>ANNO SCOLASTICO 2017-2018</a:t>
            </a:r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07637" y="5157192"/>
            <a:ext cx="6336704" cy="92333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MONITORAGGIO DEI QUESTIONARI RIVOLTI AGLI ALUNNI PER L’ AUTOVALUTAZIONE D’ ISTITUTO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9014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1682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535996" y="2564904"/>
            <a:ext cx="126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132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16246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704855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80011" y="2636912"/>
            <a:ext cx="140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190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0089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632848" cy="54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788024" y="256490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214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00265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2008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44008" y="278092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240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6157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67057"/>
            <a:ext cx="7272807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535995" y="2708920"/>
            <a:ext cx="147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174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9488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704856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771800" y="4077072"/>
            <a:ext cx="176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236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35326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056783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44008" y="29249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228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51378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63284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347864" y="42930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241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549635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344816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275856" y="42210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311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16074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9"/>
            <a:ext cx="705678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995936" y="45091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292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704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3529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RELAZIONE DEL MONITORAGGIO  ALUNNI</a:t>
            </a:r>
          </a:p>
          <a:p>
            <a:pPr algn="ctr"/>
            <a:r>
              <a:rPr lang="it-IT" b="1" smtClean="0">
                <a:solidFill>
                  <a:srgbClr val="FF0000"/>
                </a:solidFill>
              </a:rPr>
              <a:t>MONITORAGGIO </a:t>
            </a:r>
            <a:r>
              <a:rPr lang="it-IT" b="1" dirty="0" smtClean="0">
                <a:solidFill>
                  <a:srgbClr val="FF0000"/>
                </a:solidFill>
              </a:rPr>
              <a:t>SU 486 RISPOSTE 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800" dirty="0" smtClean="0"/>
              <a:t>E’ stato sottoposto il questionario per l’ autovalutazione d’ istituto a </a:t>
            </a:r>
            <a:r>
              <a:rPr lang="it-IT" sz="2800" dirty="0" smtClean="0">
                <a:solidFill>
                  <a:srgbClr val="FF0000"/>
                </a:solidFill>
              </a:rPr>
              <a:t>277</a:t>
            </a:r>
            <a:r>
              <a:rPr lang="it-IT" sz="2800" dirty="0" smtClean="0"/>
              <a:t> alunni della scuola primaria, classi quarte e quinte e a  </a:t>
            </a:r>
            <a:r>
              <a:rPr lang="it-IT" sz="2800" dirty="0" smtClean="0">
                <a:solidFill>
                  <a:srgbClr val="FF0000"/>
                </a:solidFill>
              </a:rPr>
              <a:t>209 </a:t>
            </a:r>
            <a:r>
              <a:rPr lang="it-IT" sz="2800" dirty="0" smtClean="0"/>
              <a:t>alunni della scuola secondaria di 1 grado, classi prime , seconde e terze, per un totale di  </a:t>
            </a:r>
            <a:r>
              <a:rPr lang="it-IT" sz="2800" dirty="0" smtClean="0">
                <a:solidFill>
                  <a:srgbClr val="FF0000"/>
                </a:solidFill>
              </a:rPr>
              <a:t>486.</a:t>
            </a:r>
            <a:r>
              <a:rPr lang="it-IT" sz="2800" dirty="0" smtClean="0"/>
              <a:t>  Risultano </a:t>
            </a:r>
            <a:r>
              <a:rPr lang="it-IT" sz="2800" dirty="0" smtClean="0">
                <a:solidFill>
                  <a:srgbClr val="FF0000"/>
                </a:solidFill>
              </a:rPr>
              <a:t>molto/abbastanza </a:t>
            </a:r>
            <a:r>
              <a:rPr lang="it-IT" sz="2800" dirty="0" smtClean="0"/>
              <a:t> efficaci le comunicazioni da parte della scuola. Sono molto o abbastanza informati sulle attività didattiche  e sul  Piano dell’ O.F .  I laboratori sono usati molto/abbastanza  regolarmente ( 77%), poco/per niente  per  il 23%.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10719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056784" cy="53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699792" y="36450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249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1805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200800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499992" y="33569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204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92614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1"/>
            <a:ext cx="756084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860032" y="299695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247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21409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12879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80011" y="3429000"/>
            <a:ext cx="1548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214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28422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1"/>
            <a:ext cx="705678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788024" y="30689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215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11052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56084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699792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206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47164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6984776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915816" y="4149080"/>
            <a:ext cx="147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190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66042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56084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771800" y="38610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204 ALUNNI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16016" y="177281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enti aggressivi, miglioramento dell’ autostima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463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5"/>
            <a:ext cx="712879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44008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243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23518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7"/>
            <a:ext cx="7128791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752019" y="2492896"/>
            <a:ext cx="147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219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56992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33265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517322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Il personale scolastico collabora </a:t>
            </a:r>
            <a:r>
              <a:rPr lang="it-IT" sz="2800" dirty="0">
                <a:solidFill>
                  <a:srgbClr val="FF0000"/>
                </a:solidFill>
              </a:rPr>
              <a:t>molto/abbastanza</a:t>
            </a:r>
            <a:r>
              <a:rPr lang="it-IT" sz="2800" dirty="0"/>
              <a:t> per il buon funzionamento della </a:t>
            </a:r>
            <a:r>
              <a:rPr lang="it-IT" sz="2800" dirty="0" smtClean="0"/>
              <a:t>scuola.   </a:t>
            </a:r>
            <a:r>
              <a:rPr lang="it-IT" sz="2800" dirty="0"/>
              <a:t>Si sentono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sostenuti nell’ acquisizione di un metodo di studio </a:t>
            </a:r>
            <a:r>
              <a:rPr lang="it-IT" sz="2800" dirty="0" smtClean="0"/>
              <a:t>efficace. </a:t>
            </a:r>
            <a:r>
              <a:rPr lang="it-IT" sz="2800" dirty="0"/>
              <a:t>Le attrezzature tecnologiche sono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utilizzate per  il 36% delle risposte,  </a:t>
            </a:r>
            <a:r>
              <a:rPr lang="it-IT" sz="2800" dirty="0">
                <a:solidFill>
                  <a:srgbClr val="FF0000"/>
                </a:solidFill>
              </a:rPr>
              <a:t>poco o per niente</a:t>
            </a:r>
            <a:r>
              <a:rPr lang="it-IT" sz="2800" dirty="0"/>
              <a:t> per un totale del 35%. Le strategie e metodologie utilizzate dai docenti </a:t>
            </a:r>
            <a:r>
              <a:rPr lang="it-IT" sz="2800" dirty="0" smtClean="0"/>
              <a:t>risultano   </a:t>
            </a:r>
            <a:r>
              <a:rPr lang="it-IT" sz="2800" dirty="0"/>
              <a:t>molto o abbastanza efficaci per </a:t>
            </a:r>
            <a:r>
              <a:rPr lang="it-IT" sz="2800" dirty="0" smtClean="0"/>
              <a:t>la quasi totalità delle risposte e le </a:t>
            </a:r>
            <a:r>
              <a:rPr lang="it-IT" sz="2800" dirty="0"/>
              <a:t>attività e i progetti tengono conto dei bisogni  degli </a:t>
            </a:r>
            <a:r>
              <a:rPr lang="it-IT" sz="2800" dirty="0" smtClean="0"/>
              <a:t>alunni.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6917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200800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572000" y="29969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279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495338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200800" cy="554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44008" y="28529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257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842163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698477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644008" y="33569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205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569967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28558"/>
            <a:ext cx="748883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788024" y="314096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266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8497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39552" y="404664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Nelle scelte del piano dell’ O.F. , il 25% si sente </a:t>
            </a:r>
            <a:r>
              <a:rPr lang="it-IT" sz="2800" dirty="0">
                <a:solidFill>
                  <a:srgbClr val="FF0000"/>
                </a:solidFill>
              </a:rPr>
              <a:t>poco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FF0000"/>
                </a:solidFill>
              </a:rPr>
              <a:t>o per niente </a:t>
            </a:r>
            <a:r>
              <a:rPr lang="it-IT" sz="2800" dirty="0"/>
              <a:t>coinvolto. Si trova molto bene con i compagni il 64%, </a:t>
            </a:r>
            <a:r>
              <a:rPr lang="it-IT" sz="2800" dirty="0" smtClean="0"/>
              <a:t>la quasi totalità  </a:t>
            </a:r>
            <a:r>
              <a:rPr lang="it-IT" sz="2800" dirty="0"/>
              <a:t>afferma che gli insegnanti sono </a:t>
            </a:r>
            <a:r>
              <a:rPr lang="it-IT" sz="2800" dirty="0" smtClean="0"/>
              <a:t>molto disponibili </a:t>
            </a:r>
            <a:r>
              <a:rPr lang="it-IT" sz="2800" dirty="0"/>
              <a:t>al </a:t>
            </a:r>
            <a:r>
              <a:rPr lang="it-IT" sz="2800" dirty="0" smtClean="0"/>
              <a:t>dialogo.</a:t>
            </a:r>
          </a:p>
          <a:p>
            <a:pPr algn="ctr"/>
            <a:r>
              <a:rPr lang="it-IT" sz="2800" dirty="0" smtClean="0"/>
              <a:t> </a:t>
            </a:r>
            <a:r>
              <a:rPr lang="it-IT" sz="2800" dirty="0"/>
              <a:t>I docenti utilizzano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metodologie didattiche e strategie educative diversificate per  la quasi totalità delle risposte. I compiti a casa sono assegnati </a:t>
            </a:r>
            <a:r>
              <a:rPr lang="it-IT" sz="2800" dirty="0">
                <a:solidFill>
                  <a:srgbClr val="FF0000"/>
                </a:solidFill>
              </a:rPr>
              <a:t>poco o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FF0000"/>
                </a:solidFill>
              </a:rPr>
              <a:t>per niente </a:t>
            </a:r>
            <a:r>
              <a:rPr lang="it-IT" sz="2800" dirty="0"/>
              <a:t>in maniera equilibrata per circa il 21%.</a:t>
            </a:r>
          </a:p>
        </p:txBody>
      </p:sp>
    </p:spTree>
    <p:extLst>
      <p:ext uri="{BB962C8B-B14F-4D97-AF65-F5344CB8AC3E}">
        <p14:creationId xmlns:p14="http://schemas.microsoft.com/office/powerpoint/2010/main" val="17617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1560" y="332656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Le relazioni positive sono </a:t>
            </a:r>
            <a:r>
              <a:rPr lang="it-IT" sz="2800" dirty="0" smtClean="0">
                <a:solidFill>
                  <a:srgbClr val="FF0000"/>
                </a:solidFill>
              </a:rPr>
              <a:t>molto</a:t>
            </a:r>
            <a:r>
              <a:rPr lang="it-IT" sz="2800" dirty="0" smtClean="0"/>
              <a:t>  promosse dai docenti.   Le relazioni in classe sono </a:t>
            </a:r>
            <a:r>
              <a:rPr lang="it-IT" sz="2800" dirty="0" smtClean="0">
                <a:solidFill>
                  <a:srgbClr val="FF0000"/>
                </a:solidFill>
              </a:rPr>
              <a:t>molto o abbastanza </a:t>
            </a:r>
            <a:r>
              <a:rPr lang="it-IT" sz="2800" dirty="0" smtClean="0"/>
              <a:t>positive per la quasi totalità delle risposte. Fa riflettere la percentuale alta </a:t>
            </a:r>
            <a:r>
              <a:rPr lang="it-IT" sz="2800" dirty="0" smtClean="0">
                <a:solidFill>
                  <a:srgbClr val="FF0000"/>
                </a:solidFill>
              </a:rPr>
              <a:t>(tra molto e abbastanza  circa il 42%)  </a:t>
            </a:r>
            <a:r>
              <a:rPr lang="it-IT" sz="2800" dirty="0" smtClean="0"/>
              <a:t>relativa alla presenza di alunni che si comportano in modo offensivo nei confronti dei compagni di classe.  Circa il 60%  (</a:t>
            </a:r>
            <a:r>
              <a:rPr lang="it-IT" sz="2800" dirty="0" smtClean="0">
                <a:solidFill>
                  <a:srgbClr val="FF0000"/>
                </a:solidFill>
              </a:rPr>
              <a:t>tra molto , abbastanza, poco</a:t>
            </a:r>
            <a:r>
              <a:rPr lang="it-IT" sz="2800" dirty="0" smtClean="0"/>
              <a:t>) risponde che ci sono alunni che si comportano in modo offensivo nei confronti dei docenti. Il clima relazione tra il personale della scuola è positivo per la quasi totalità delle risposte.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1515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404664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Si sentono </a:t>
            </a:r>
            <a:r>
              <a:rPr lang="it-IT" sz="2800" dirty="0" smtClean="0">
                <a:solidFill>
                  <a:srgbClr val="FF0000"/>
                </a:solidFill>
              </a:rPr>
              <a:t>molto/abbastanza </a:t>
            </a:r>
            <a:r>
              <a:rPr lang="it-IT" sz="2800" dirty="0"/>
              <a:t>sostenuti nello sviluppo delle capacità relazionali </a:t>
            </a:r>
            <a:r>
              <a:rPr lang="it-IT" sz="2800" dirty="0" smtClean="0"/>
              <a:t>. </a:t>
            </a:r>
            <a:r>
              <a:rPr lang="it-IT" sz="2800" dirty="0"/>
              <a:t>Gli insegnanti prendono </a:t>
            </a:r>
            <a:r>
              <a:rPr lang="it-IT" sz="2800" dirty="0" smtClean="0">
                <a:solidFill>
                  <a:srgbClr val="FF0000"/>
                </a:solidFill>
              </a:rPr>
              <a:t>molto/abbastanza</a:t>
            </a:r>
            <a:r>
              <a:rPr lang="it-IT" sz="2800" dirty="0" smtClean="0"/>
              <a:t> </a:t>
            </a:r>
            <a:r>
              <a:rPr lang="it-IT" sz="2800" dirty="0"/>
              <a:t>in considerazione le problematiche degli </a:t>
            </a:r>
            <a:r>
              <a:rPr lang="it-IT" sz="2800" dirty="0" smtClean="0"/>
              <a:t>alunni, </a:t>
            </a:r>
            <a:r>
              <a:rPr lang="it-IT" sz="2800" dirty="0"/>
              <a:t>motivano </a:t>
            </a:r>
            <a:r>
              <a:rPr lang="it-IT" sz="2800" dirty="0">
                <a:solidFill>
                  <a:srgbClr val="FF0000"/>
                </a:solidFill>
              </a:rPr>
              <a:t>molto</a:t>
            </a:r>
            <a:r>
              <a:rPr lang="it-IT" sz="2800" dirty="0"/>
              <a:t> la valutazione spiegandone i motivi,  spiegano la finalità delle lezioni e il dirigente scolastico interviene </a:t>
            </a:r>
            <a:r>
              <a:rPr lang="it-IT" sz="2800" dirty="0" smtClean="0">
                <a:solidFill>
                  <a:srgbClr val="FF0000"/>
                </a:solidFill>
              </a:rPr>
              <a:t>molto/abbastanza </a:t>
            </a:r>
            <a:r>
              <a:rPr lang="it-IT" sz="2800" dirty="0"/>
              <a:t>per la risoluzione di problemi. </a:t>
            </a:r>
            <a:r>
              <a:rPr lang="it-IT" sz="2800" dirty="0">
                <a:solidFill>
                  <a:srgbClr val="FF0000"/>
                </a:solidFill>
              </a:rPr>
              <a:t>L’ 80% </a:t>
            </a:r>
            <a:r>
              <a:rPr lang="it-IT" sz="2800" dirty="0"/>
              <a:t>degli alunni consiglierebbe questa scuola ad un amico.</a:t>
            </a:r>
          </a:p>
        </p:txBody>
      </p:sp>
    </p:spTree>
    <p:extLst>
      <p:ext uri="{BB962C8B-B14F-4D97-AF65-F5344CB8AC3E}">
        <p14:creationId xmlns:p14="http://schemas.microsoft.com/office/powerpoint/2010/main" val="3797854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11370"/>
            <a:ext cx="6984776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843808" y="299695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138 ALUNNI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427984" y="3149351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139 ALUNNI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71600" y="1196752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650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05" y="819064"/>
            <a:ext cx="7272807" cy="54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187624" y="980728"/>
            <a:ext cx="14401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87624" y="148478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Totale. 209 alunni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7212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27280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398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521</Words>
  <Application>Microsoft Office PowerPoint</Application>
  <PresentationFormat>Presentazione su schermo (4:3)</PresentationFormat>
  <Paragraphs>46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50</cp:revision>
  <dcterms:created xsi:type="dcterms:W3CDTF">2018-05-09T17:49:15Z</dcterms:created>
  <dcterms:modified xsi:type="dcterms:W3CDTF">2018-05-13T15:50:42Z</dcterms:modified>
</cp:coreProperties>
</file>