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5" r:id="rId7"/>
    <p:sldId id="270" r:id="rId8"/>
    <p:sldId id="266" r:id="rId9"/>
    <p:sldId id="268" r:id="rId10"/>
    <p:sldId id="261" r:id="rId11"/>
    <p:sldId id="271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PROVE FINALi 2^C.xlsx]modello secondaria'!$W$11:$W$14</c:f>
              <c:strCache>
                <c:ptCount val="4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</c:strCache>
            </c:strRef>
          </c:cat>
          <c:val>
            <c:numRef>
              <c:f>'[GRIGLIA PROVE FINALi 2^C.xlsx]modello secondaria'!$X$11:$X$14</c:f>
              <c:numCache>
                <c:formatCode>0</c:formatCode>
                <c:ptCount val="4"/>
                <c:pt idx="0">
                  <c:v>2</c:v>
                </c:pt>
                <c:pt idx="1">
                  <c:v>12</c:v>
                </c:pt>
                <c:pt idx="2">
                  <c:v>10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9</c:v>
                </c:pt>
                <c:pt idx="1">
                  <c:v>22</c:v>
                </c:pt>
                <c:pt idx="2">
                  <c:v>12</c:v>
                </c:pt>
                <c:pt idx="3">
                  <c:v>8</c:v>
                </c:pt>
                <c:pt idx="4">
                  <c:v>8</c:v>
                </c:pt>
                <c:pt idx="5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17</c:v>
                </c:pt>
                <c:pt idx="1">
                  <c:v>12</c:v>
                </c:pt>
                <c:pt idx="2">
                  <c:v>6</c:v>
                </c:pt>
                <c:pt idx="3">
                  <c:v>8</c:v>
                </c:pt>
                <c:pt idx="4">
                  <c:v>9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4</c:v>
                </c:pt>
                <c:pt idx="1">
                  <c:v>11</c:v>
                </c:pt>
                <c:pt idx="2">
                  <c:v>10</c:v>
                </c:pt>
                <c:pt idx="3">
                  <c:v>17</c:v>
                </c:pt>
                <c:pt idx="4">
                  <c:v>16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671872"/>
        <c:axId val="40714624"/>
      </c:barChart>
      <c:catAx>
        <c:axId val="40671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0714624"/>
        <c:crosses val="autoZero"/>
        <c:auto val="1"/>
        <c:lblAlgn val="ctr"/>
        <c:lblOffset val="100"/>
        <c:noMultiLvlLbl val="0"/>
      </c:catAx>
      <c:valAx>
        <c:axId val="40714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6718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8</c:v>
                </c:pt>
                <c:pt idx="2">
                  <c:v>9</c:v>
                </c:pt>
                <c:pt idx="3">
                  <c:v>19</c:v>
                </c:pt>
                <c:pt idx="4">
                  <c:v>14</c:v>
                </c:pt>
                <c:pt idx="5">
                  <c:v>7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14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1">
                  <c:v>11</c:v>
                </c:pt>
                <c:pt idx="3">
                  <c:v>29</c:v>
                </c:pt>
                <c:pt idx="4">
                  <c:v>6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741888"/>
        <c:axId val="40760448"/>
      </c:barChart>
      <c:catAx>
        <c:axId val="40741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0760448"/>
        <c:crosses val="autoZero"/>
        <c:auto val="1"/>
        <c:lblAlgn val="ctr"/>
        <c:lblOffset val="100"/>
        <c:noMultiLvlLbl val="0"/>
      </c:catAx>
      <c:valAx>
        <c:axId val="40760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7418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14</c:v>
                </c:pt>
                <c:pt idx="2">
                  <c:v>12</c:v>
                </c:pt>
                <c:pt idx="3">
                  <c:v>14</c:v>
                </c:pt>
                <c:pt idx="4">
                  <c:v>4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11</c:v>
                </c:pt>
                <c:pt idx="2">
                  <c:v>5</c:v>
                </c:pt>
                <c:pt idx="3">
                  <c:v>28</c:v>
                </c:pt>
                <c:pt idx="4">
                  <c:v>12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13</c:v>
                </c:pt>
                <c:pt idx="3">
                  <c:v>14</c:v>
                </c:pt>
                <c:pt idx="4">
                  <c:v>19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499264"/>
        <c:axId val="41552128"/>
      </c:barChart>
      <c:catAx>
        <c:axId val="41499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1552128"/>
        <c:crosses val="autoZero"/>
        <c:auto val="1"/>
        <c:lblAlgn val="ctr"/>
        <c:lblOffset val="100"/>
        <c:noMultiLvlLbl val="0"/>
      </c:catAx>
      <c:valAx>
        <c:axId val="41552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4992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3</c:v>
                </c:pt>
                <c:pt idx="2">
                  <c:v>13</c:v>
                </c:pt>
                <c:pt idx="3">
                  <c:v>16</c:v>
                </c:pt>
                <c:pt idx="4">
                  <c:v>18</c:v>
                </c:pt>
                <c:pt idx="5">
                  <c:v>4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8</c:v>
                </c:pt>
                <c:pt idx="2">
                  <c:v>23</c:v>
                </c:pt>
                <c:pt idx="3">
                  <c:v>19</c:v>
                </c:pt>
                <c:pt idx="4">
                  <c:v>7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688064"/>
        <c:axId val="41689856"/>
      </c:barChart>
      <c:catAx>
        <c:axId val="4168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1689856"/>
        <c:crosses val="autoZero"/>
        <c:auto val="1"/>
        <c:lblAlgn val="ctr"/>
        <c:lblOffset val="100"/>
        <c:noMultiLvlLbl val="0"/>
      </c:catAx>
      <c:valAx>
        <c:axId val="41689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6880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25</c:v>
                </c:pt>
                <c:pt idx="3">
                  <c:v>15</c:v>
                </c:pt>
                <c:pt idx="4">
                  <c:v>16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5</c:v>
                </c:pt>
                <c:pt idx="1">
                  <c:v>10</c:v>
                </c:pt>
                <c:pt idx="2">
                  <c:v>20</c:v>
                </c:pt>
                <c:pt idx="3">
                  <c:v>19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719680"/>
        <c:axId val="41721216"/>
      </c:barChart>
      <c:catAx>
        <c:axId val="41719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1721216"/>
        <c:crosses val="autoZero"/>
        <c:auto val="1"/>
        <c:lblAlgn val="ctr"/>
        <c:lblOffset val="100"/>
        <c:noMultiLvlLbl val="0"/>
      </c:catAx>
      <c:valAx>
        <c:axId val="41721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7196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Foglio1!$D$1</c:f>
              <c:strCache>
                <c:ptCount val="1"/>
                <c:pt idx="0">
                  <c:v>ED. 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Foglio1!$A$2:$C$7</c:f>
              <c:strCach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strCache>
            </c:strRef>
          </c:cat>
          <c:val>
            <c:numRef>
              <c:f>Foglio1!$D$2:$D$7</c:f>
              <c:numCache>
                <c:formatCode>General</c:formatCode>
                <c:ptCount val="6"/>
                <c:pt idx="0">
                  <c:v>1</c:v>
                </c:pt>
                <c:pt idx="1">
                  <c:v>7</c:v>
                </c:pt>
                <c:pt idx="2">
                  <c:v>19</c:v>
                </c:pt>
                <c:pt idx="3">
                  <c:v>25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Foglio1!$E$1</c:f>
              <c:strCache>
                <c:ptCount val="1"/>
                <c:pt idx="0">
                  <c:v>RELIG.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Foglio1!$A$2:$C$7</c:f>
              <c:strCach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strCache>
            </c:strRef>
          </c:cat>
          <c:val>
            <c:numRef>
              <c:f>Foglio1!$E$2:$E$7</c:f>
              <c:numCache>
                <c:formatCode>General</c:formatCode>
                <c:ptCount val="6"/>
                <c:pt idx="0">
                  <c:v>1</c:v>
                </c:pt>
                <c:pt idx="1">
                  <c:v>15</c:v>
                </c:pt>
                <c:pt idx="2">
                  <c:v>24</c:v>
                </c:pt>
                <c:pt idx="3">
                  <c:v>16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744256"/>
        <c:axId val="41745792"/>
      </c:barChart>
      <c:catAx>
        <c:axId val="41744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1745792"/>
        <c:crosses val="autoZero"/>
        <c:auto val="1"/>
        <c:lblAlgn val="ctr"/>
        <c:lblOffset val="100"/>
        <c:noMultiLvlLbl val="0"/>
      </c:catAx>
      <c:valAx>
        <c:axId val="41745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7442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ED.FISICA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13</c:v>
                </c:pt>
                <c:pt idx="2">
                  <c:v>20</c:v>
                </c:pt>
                <c:pt idx="3">
                  <c:v>12</c:v>
                </c:pt>
                <c:pt idx="4">
                  <c:v>7</c:v>
                </c:pt>
                <c:pt idx="5">
                  <c:v>3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RELIGIONE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3</c:v>
                </c:pt>
                <c:pt idx="1">
                  <c:v>10</c:v>
                </c:pt>
                <c:pt idx="2">
                  <c:v>11</c:v>
                </c:pt>
                <c:pt idx="3">
                  <c:v>17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985024"/>
        <c:axId val="69986560"/>
      </c:barChart>
      <c:catAx>
        <c:axId val="69985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69986560"/>
        <c:crosses val="autoZero"/>
        <c:auto val="1"/>
        <c:lblAlgn val="ctr"/>
        <c:lblOffset val="100"/>
        <c:noMultiLvlLbl val="0"/>
      </c:catAx>
      <c:valAx>
        <c:axId val="69986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9850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 dirty="0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FINALE 2D SECONDARIA - PESTILLI (1).xlsx]modello secondaria'!$W$10:$W$13</c:f>
              <c:strCache>
                <c:ptCount val="4"/>
                <c:pt idx="0">
                  <c:v>N. ALUNNI MEDIA  10</c:v>
                </c:pt>
                <c:pt idx="1">
                  <c:v>N. ALUNNI MEDIA  9</c:v>
                </c:pt>
                <c:pt idx="2">
                  <c:v>N. ALUNNI MEDIA  8</c:v>
                </c:pt>
                <c:pt idx="3">
                  <c:v>N. ALUNNI MEDIA  7</c:v>
                </c:pt>
              </c:strCache>
            </c:strRef>
          </c:cat>
          <c:val>
            <c:numRef>
              <c:f>'[GRIGLIA FINALE 2D SECONDARIA - PESTILLI (1).xlsx]modello secondaria'!$X$10:$X$13</c:f>
              <c:numCache>
                <c:formatCode>0</c:formatCode>
                <c:ptCount val="4"/>
                <c:pt idx="0">
                  <c:v>4</c:v>
                </c:pt>
                <c:pt idx="1">
                  <c:v>7</c:v>
                </c:pt>
                <c:pt idx="2">
                  <c:v>8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21%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/>
                      <a:t>79%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'[Test FINALI 2E (1).xlsx]modello secondaria'!$W$13:$W$14</c:f>
              <c:strCache>
                <c:ptCount val="2"/>
                <c:pt idx="0">
                  <c:v>N. ALUNNI MEDIA  7</c:v>
                </c:pt>
                <c:pt idx="1">
                  <c:v>N. ALUNNI MEDIA  6</c:v>
                </c:pt>
              </c:strCache>
            </c:strRef>
          </c:cat>
          <c:val>
            <c:numRef>
              <c:f>'[Test FINALI 2E (1).xlsx]modello secondaria'!$X$13:$X$14</c:f>
              <c:numCache>
                <c:formatCode>0</c:formatCode>
                <c:ptCount val="2"/>
                <c:pt idx="0">
                  <c:v>3</c:v>
                </c:pt>
                <c:pt idx="1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20 ALUNNI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20 ALUNNI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 dirty="0"/>
                      <a:t>18%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Foglio1!$A$1:$A$5</c:f>
              <c:strCache>
                <c:ptCount val="5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</c:strCache>
            </c:strRef>
          </c:cat>
          <c:val>
            <c:numRef>
              <c:f>Foglio1!$B$1:$B$5</c:f>
              <c:numCache>
                <c:formatCode>General</c:formatCode>
                <c:ptCount val="5"/>
                <c:pt idx="0">
                  <c:v>4</c:v>
                </c:pt>
                <c:pt idx="1">
                  <c:v>9</c:v>
                </c:pt>
                <c:pt idx="2">
                  <c:v>20</c:v>
                </c:pt>
                <c:pt idx="3">
                  <c:v>20</c:v>
                </c:pt>
                <c:pt idx="4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Foglio1!$A$11:$A$16</c:f>
              <c:strCache>
                <c:ptCount val="6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</c:strCache>
            </c:strRef>
          </c:cat>
          <c:val>
            <c:numRef>
              <c:f>Foglio1!$B$11:$B$16</c:f>
              <c:numCache>
                <c:formatCode>General</c:formatCode>
                <c:ptCount val="6"/>
                <c:pt idx="0">
                  <c:v>4</c:v>
                </c:pt>
                <c:pt idx="1">
                  <c:v>8</c:v>
                </c:pt>
                <c:pt idx="2">
                  <c:v>17</c:v>
                </c:pt>
                <c:pt idx="3">
                  <c:v>22</c:v>
                </c:pt>
                <c:pt idx="4">
                  <c:v>14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17312"/>
        <c:axId val="7518848"/>
      </c:barChart>
      <c:catAx>
        <c:axId val="75173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518848"/>
        <c:crosses val="autoZero"/>
        <c:auto val="1"/>
        <c:lblAlgn val="ctr"/>
        <c:lblOffset val="100"/>
        <c:noMultiLvlLbl val="0"/>
      </c:catAx>
      <c:valAx>
        <c:axId val="7518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517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Foglio1!$A$1:$A$5</c:f>
              <c:strCache>
                <c:ptCount val="5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</c:strCache>
            </c:strRef>
          </c:cat>
          <c:val>
            <c:numRef>
              <c:f>Foglio1!$B$1:$B$5</c:f>
              <c:numCache>
                <c:formatCode>General</c:formatCode>
                <c:ptCount val="5"/>
                <c:pt idx="0">
                  <c:v>4</c:v>
                </c:pt>
                <c:pt idx="1">
                  <c:v>9</c:v>
                </c:pt>
                <c:pt idx="2">
                  <c:v>20</c:v>
                </c:pt>
                <c:pt idx="3">
                  <c:v>20</c:v>
                </c:pt>
                <c:pt idx="4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30752"/>
        <c:axId val="33357824"/>
      </c:barChart>
      <c:catAx>
        <c:axId val="7530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3357824"/>
        <c:crosses val="autoZero"/>
        <c:auto val="1"/>
        <c:lblAlgn val="ctr"/>
        <c:lblOffset val="100"/>
        <c:noMultiLvlLbl val="0"/>
      </c:catAx>
      <c:valAx>
        <c:axId val="33357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530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4</c:v>
                </c:pt>
                <c:pt idx="2">
                  <c:v>13</c:v>
                </c:pt>
                <c:pt idx="3">
                  <c:v>28</c:v>
                </c:pt>
                <c:pt idx="4">
                  <c:v>18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3</c:v>
                </c:pt>
                <c:pt idx="1">
                  <c:v>9</c:v>
                </c:pt>
                <c:pt idx="2">
                  <c:v>8</c:v>
                </c:pt>
                <c:pt idx="3">
                  <c:v>13</c:v>
                </c:pt>
                <c:pt idx="4">
                  <c:v>12</c:v>
                </c:pt>
                <c:pt idx="5">
                  <c:v>12</c:v>
                </c:pt>
                <c:pt idx="6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892032"/>
        <c:axId val="34902016"/>
      </c:barChart>
      <c:catAx>
        <c:axId val="34892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4902016"/>
        <c:crosses val="autoZero"/>
        <c:auto val="1"/>
        <c:lblAlgn val="ctr"/>
        <c:lblOffset val="100"/>
        <c:noMultiLvlLbl val="0"/>
      </c:catAx>
      <c:valAx>
        <c:axId val="34902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8920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Foglio1!$B$2:$B$8</c:f>
              <c:numCache>
                <c:formatCode>General</c:formatCode>
                <c:ptCount val="7"/>
                <c:pt idx="1">
                  <c:v>8</c:v>
                </c:pt>
                <c:pt idx="2">
                  <c:v>10</c:v>
                </c:pt>
                <c:pt idx="3">
                  <c:v>12</c:v>
                </c:pt>
                <c:pt idx="4">
                  <c:v>22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Foglio1!$C$2:$C$8</c:f>
              <c:numCache>
                <c:formatCode>General</c:formatCode>
                <c:ptCount val="7"/>
                <c:pt idx="0">
                  <c:v>7</c:v>
                </c:pt>
                <c:pt idx="1">
                  <c:v>11</c:v>
                </c:pt>
                <c:pt idx="2">
                  <c:v>11</c:v>
                </c:pt>
                <c:pt idx="3">
                  <c:v>15</c:v>
                </c:pt>
                <c:pt idx="4">
                  <c:v>10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210368"/>
        <c:axId val="35211904"/>
      </c:barChart>
      <c:catAx>
        <c:axId val="352103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5211904"/>
        <c:crosses val="autoZero"/>
        <c:auto val="1"/>
        <c:lblAlgn val="ctr"/>
        <c:lblOffset val="100"/>
        <c:noMultiLvlLbl val="0"/>
      </c:catAx>
      <c:valAx>
        <c:axId val="35211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2103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7</c:v>
                </c:pt>
                <c:pt idx="2">
                  <c:v>11</c:v>
                </c:pt>
                <c:pt idx="3">
                  <c:v>11</c:v>
                </c:pt>
                <c:pt idx="4">
                  <c:v>18</c:v>
                </c:pt>
                <c:pt idx="5">
                  <c:v>8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GEOGR.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2</c:v>
                </c:pt>
                <c:pt idx="1">
                  <c:v>14</c:v>
                </c:pt>
                <c:pt idx="2">
                  <c:v>14</c:v>
                </c:pt>
                <c:pt idx="3">
                  <c:v>9</c:v>
                </c:pt>
                <c:pt idx="4">
                  <c:v>13</c:v>
                </c:pt>
                <c:pt idx="5">
                  <c:v>8</c:v>
                </c:pt>
                <c:pt idx="6">
                  <c:v>3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23</c:v>
                </c:pt>
                <c:pt idx="5">
                  <c:v>6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651392"/>
        <c:axId val="40653184"/>
      </c:barChart>
      <c:catAx>
        <c:axId val="40651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0653184"/>
        <c:crosses val="autoZero"/>
        <c:auto val="1"/>
        <c:lblAlgn val="ctr"/>
        <c:lblOffset val="100"/>
        <c:noMultiLvlLbl val="0"/>
      </c:catAx>
      <c:valAx>
        <c:axId val="40653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651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701845941041588"/>
          <c:y val="0.17924867667033414"/>
          <c:w val="0.18989156360004045"/>
          <c:h val="0.17497719787407134"/>
        </c:manualLayout>
      </c:layout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41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09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36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73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03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8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57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4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24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60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76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07FF-AA28-4030-936F-B2F249723480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1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SECONDE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FINALI   D’ ISTITUTO PER SEZIONE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200" b="1" dirty="0" smtClean="0">
                <a:solidFill>
                  <a:srgbClr val="FF0000"/>
                </a:solidFill>
              </a:rPr>
              <a:t>CONFRONTO </a:t>
            </a:r>
            <a:r>
              <a:rPr lang="it-IT" sz="2200" b="1" smtClean="0">
                <a:solidFill>
                  <a:srgbClr val="FF0000"/>
                </a:solidFill>
              </a:rPr>
              <a:t>DEGLI </a:t>
            </a:r>
            <a:r>
              <a:rPr lang="it-IT" sz="2200" b="1">
                <a:solidFill>
                  <a:srgbClr val="FF0000"/>
                </a:solidFill>
              </a:rPr>
              <a:t>ESITI  INTERMEDI E FINALI</a:t>
            </a:r>
          </a:p>
          <a:p>
            <a:r>
              <a:rPr lang="it-IT" sz="2200" b="1" smtClean="0">
                <a:solidFill>
                  <a:srgbClr val="FF0000"/>
                </a:solidFill>
              </a:rPr>
              <a:t>TRA DISCIPLINE</a:t>
            </a:r>
            <a:endParaRPr lang="it-IT" sz="2200" b="1" dirty="0">
              <a:solidFill>
                <a:srgbClr val="FF0000"/>
              </a:solidFill>
            </a:endParaRPr>
          </a:p>
          <a:p>
            <a:r>
              <a:rPr lang="it-IT" sz="2200" b="1" dirty="0" smtClean="0">
                <a:solidFill>
                  <a:srgbClr val="FF0000"/>
                </a:solidFill>
              </a:rPr>
              <a:t>( A CURA DELLA F.S. BRUNO ANNA MARIA)</a:t>
            </a:r>
            <a:br>
              <a:rPr lang="it-IT" sz="22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2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860032" y="67215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FINALI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2028324"/>
              </p:ext>
            </p:extLst>
          </p:nvPr>
        </p:nvGraphicFramePr>
        <p:xfrm>
          <a:off x="107504" y="1340768"/>
          <a:ext cx="381642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734047"/>
              </p:ext>
            </p:extLst>
          </p:nvPr>
        </p:nvGraphicFramePr>
        <p:xfrm>
          <a:off x="4355976" y="1484784"/>
          <a:ext cx="45720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7413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860032" y="67215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FINALI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268167"/>
              </p:ext>
            </p:extLst>
          </p:nvPr>
        </p:nvGraphicFramePr>
        <p:xfrm>
          <a:off x="107504" y="1556792"/>
          <a:ext cx="410445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008503"/>
              </p:ext>
            </p:extLst>
          </p:nvPr>
        </p:nvGraphicFramePr>
        <p:xfrm>
          <a:off x="4572000" y="1556792"/>
          <a:ext cx="428396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77013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C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474772"/>
              </p:ext>
            </p:extLst>
          </p:nvPr>
        </p:nvGraphicFramePr>
        <p:xfrm>
          <a:off x="1259632" y="1556792"/>
          <a:ext cx="64087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942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D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65557"/>
              </p:ext>
            </p:extLst>
          </p:nvPr>
        </p:nvGraphicFramePr>
        <p:xfrm>
          <a:off x="1115616" y="1628800"/>
          <a:ext cx="648072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8247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E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1750289"/>
              </p:ext>
            </p:extLst>
          </p:nvPr>
        </p:nvGraphicFramePr>
        <p:xfrm>
          <a:off x="1403648" y="1412776"/>
          <a:ext cx="619268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4038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051720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SINTESI SU   65  ALUNNI  NEL  2  QUAD.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105691"/>
              </p:ext>
            </p:extLst>
          </p:nvPr>
        </p:nvGraphicFramePr>
        <p:xfrm>
          <a:off x="1763688" y="1700808"/>
          <a:ext cx="59046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2610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95536" y="736877"/>
            <a:ext cx="2880320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SINTESI SU  68   ALUNNI 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1 QUAD.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9083260"/>
              </p:ext>
            </p:extLst>
          </p:nvPr>
        </p:nvGraphicFramePr>
        <p:xfrm>
          <a:off x="251520" y="2057400"/>
          <a:ext cx="3456384" cy="3387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3671037"/>
              </p:ext>
            </p:extLst>
          </p:nvPr>
        </p:nvGraphicFramePr>
        <p:xfrm>
          <a:off x="4283968" y="2132856"/>
          <a:ext cx="457200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5004048" y="737880"/>
            <a:ext cx="2880320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SINTESI SU  65   ALUNNI 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2 QUAD.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11560" y="573325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ANCHE PER LE CLASSI SECONDE SI EVIDENZIA  UN NETTO MIGLIORAMENTO , E’ SCOMPARSA LA MEDIA  DEL 5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607307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1922556"/>
              </p:ext>
            </p:extLst>
          </p:nvPr>
        </p:nvGraphicFramePr>
        <p:xfrm>
          <a:off x="251520" y="1628800"/>
          <a:ext cx="403244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467544" y="6926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1 QUAD.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2566473"/>
              </p:ext>
            </p:extLst>
          </p:nvPr>
        </p:nvGraphicFramePr>
        <p:xfrm>
          <a:off x="4427984" y="1772816"/>
          <a:ext cx="442798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5004048" y="71084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2  QUAD.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971600" y="6058975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DA RILEVARE </a:t>
            </a:r>
            <a:r>
              <a:rPr lang="it-IT" b="1" smtClean="0"/>
              <a:t>UN </a:t>
            </a:r>
            <a:r>
              <a:rPr lang="it-IT" b="1" smtClean="0"/>
              <a:t>INCREMENTO </a:t>
            </a:r>
            <a:r>
              <a:rPr lang="it-IT" b="1" dirty="0" smtClean="0"/>
              <a:t>DEL VOTO 6, 5 E 4  IN ITALIANO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260199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67215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FINALI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0801608"/>
              </p:ext>
            </p:extLst>
          </p:nvPr>
        </p:nvGraphicFramePr>
        <p:xfrm>
          <a:off x="179512" y="1268760"/>
          <a:ext cx="410445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7097216"/>
              </p:ext>
            </p:extLst>
          </p:nvPr>
        </p:nvGraphicFramePr>
        <p:xfrm>
          <a:off x="4355976" y="1268760"/>
          <a:ext cx="457200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9217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67215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FINALI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585944"/>
              </p:ext>
            </p:extLst>
          </p:nvPr>
        </p:nvGraphicFramePr>
        <p:xfrm>
          <a:off x="251520" y="1412776"/>
          <a:ext cx="388843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695056"/>
              </p:ext>
            </p:extLst>
          </p:nvPr>
        </p:nvGraphicFramePr>
        <p:xfrm>
          <a:off x="4427984" y="1484784"/>
          <a:ext cx="45720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78149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164</Words>
  <Application>Microsoft Office PowerPoint</Application>
  <PresentationFormat>Presentazione su schermo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72</cp:revision>
  <dcterms:created xsi:type="dcterms:W3CDTF">2017-10-22T21:30:01Z</dcterms:created>
  <dcterms:modified xsi:type="dcterms:W3CDTF">2018-06-07T21:21:31Z</dcterms:modified>
</cp:coreProperties>
</file>