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72" r:id="rId9"/>
    <p:sldId id="264" r:id="rId10"/>
    <p:sldId id="261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finale1A sc sec.xlsx]modello secondaria'!$W$11:$W$15</c:f>
              <c:strCache>
                <c:ptCount val="5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  <c:pt idx="4">
                  <c:v>N. ALUNNI MEDIA  5</c:v>
                </c:pt>
              </c:strCache>
            </c:strRef>
          </c:cat>
          <c:val>
            <c:numRef>
              <c:f>'[GRIGLIA finale1A sc sec.xlsx]modello secondaria'!$X$11:$X$15</c:f>
              <c:numCache>
                <c:formatCode>0</c:formatCode>
                <c:ptCount val="5"/>
                <c:pt idx="0">
                  <c:v>1</c:v>
                </c:pt>
                <c:pt idx="1">
                  <c:v>5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Foglio1!$E$1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Foglio1!$A$2:$D$8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12</c:v>
                </c:pt>
                <c:pt idx="2">
                  <c:v>22</c:v>
                </c:pt>
                <c:pt idx="3">
                  <c:v>18</c:v>
                </c:pt>
                <c:pt idx="4">
                  <c:v>18</c:v>
                </c:pt>
                <c:pt idx="5">
                  <c:v>6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Foglio1!$F$1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Foglio1!$A$2:$D$8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Foglio1!$F$2:$F$8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19</c:v>
                </c:pt>
                <c:pt idx="3">
                  <c:v>14</c:v>
                </c:pt>
                <c:pt idx="4">
                  <c:v>17</c:v>
                </c:pt>
                <c:pt idx="5">
                  <c:v>10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799424"/>
        <c:axId val="101800960"/>
      </c:barChart>
      <c:catAx>
        <c:axId val="101799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01800960"/>
        <c:crosses val="autoZero"/>
        <c:auto val="1"/>
        <c:lblAlgn val="ctr"/>
        <c:lblOffset val="100"/>
        <c:noMultiLvlLbl val="0"/>
      </c:catAx>
      <c:valAx>
        <c:axId val="101800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1799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30</c:v>
                </c:pt>
                <c:pt idx="3">
                  <c:v>27</c:v>
                </c:pt>
                <c:pt idx="4">
                  <c:v>21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17</c:v>
                </c:pt>
                <c:pt idx="1">
                  <c:v>19</c:v>
                </c:pt>
                <c:pt idx="3">
                  <c:v>20</c:v>
                </c:pt>
                <c:pt idx="4">
                  <c:v>9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415744"/>
        <c:axId val="102425728"/>
      </c:barChart>
      <c:catAx>
        <c:axId val="102415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02425728"/>
        <c:crosses val="autoZero"/>
        <c:auto val="1"/>
        <c:lblAlgn val="ctr"/>
        <c:lblOffset val="100"/>
        <c:noMultiLvlLbl val="0"/>
      </c:catAx>
      <c:valAx>
        <c:axId val="102425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415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Foglio1!$G$1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Foglio1!$G$2:$G$8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18</c:v>
                </c:pt>
                <c:pt idx="3">
                  <c:v>19</c:v>
                </c:pt>
                <c:pt idx="4">
                  <c:v>9</c:v>
                </c:pt>
                <c:pt idx="5">
                  <c:v>9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Foglio1!$H$1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Foglio1!$H$2:$H$8</c:f>
              <c:numCache>
                <c:formatCode>General</c:formatCode>
                <c:ptCount val="7"/>
                <c:pt idx="0">
                  <c:v>3</c:v>
                </c:pt>
                <c:pt idx="1">
                  <c:v>11</c:v>
                </c:pt>
                <c:pt idx="2">
                  <c:v>30</c:v>
                </c:pt>
                <c:pt idx="3">
                  <c:v>8</c:v>
                </c:pt>
                <c:pt idx="4">
                  <c:v>19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</c:ser>
        <c:ser>
          <c:idx val="2"/>
          <c:order val="2"/>
          <c:tx>
            <c:strRef>
              <c:f>Foglio1!$I$1</c:f>
              <c:strCache>
                <c:ptCount val="1"/>
                <c:pt idx="0">
                  <c:v>GEO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Foglio1!$I$2:$I$8</c:f>
              <c:numCache>
                <c:formatCode>General</c:formatCode>
                <c:ptCount val="7"/>
                <c:pt idx="0">
                  <c:v>2</c:v>
                </c:pt>
                <c:pt idx="1">
                  <c:v>15</c:v>
                </c:pt>
                <c:pt idx="2">
                  <c:v>18</c:v>
                </c:pt>
                <c:pt idx="3">
                  <c:v>15</c:v>
                </c:pt>
                <c:pt idx="4">
                  <c:v>16</c:v>
                </c:pt>
                <c:pt idx="5">
                  <c:v>12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019584"/>
        <c:axId val="116021120"/>
      </c:barChart>
      <c:catAx>
        <c:axId val="116019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16021120"/>
        <c:crosses val="autoZero"/>
        <c:auto val="1"/>
        <c:lblAlgn val="ctr"/>
        <c:lblOffset val="100"/>
        <c:noMultiLvlLbl val="0"/>
      </c:catAx>
      <c:valAx>
        <c:axId val="116021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0195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806138398415507E-2"/>
          <c:y val="3.059599280635485E-2"/>
          <c:w val="0.80156778557171804"/>
          <c:h val="0.900367407093656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34</c:v>
                </c:pt>
                <c:pt idx="1">
                  <c:v>20</c:v>
                </c:pt>
                <c:pt idx="2">
                  <c:v>21</c:v>
                </c:pt>
                <c:pt idx="3">
                  <c:v>15</c:v>
                </c:pt>
                <c:pt idx="4">
                  <c:v>5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18</c:v>
                </c:pt>
                <c:pt idx="1">
                  <c:v>30</c:v>
                </c:pt>
                <c:pt idx="2">
                  <c:v>13</c:v>
                </c:pt>
                <c:pt idx="3">
                  <c:v>16</c:v>
                </c:pt>
                <c:pt idx="4">
                  <c:v>14</c:v>
                </c:pt>
                <c:pt idx="5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5</c:v>
                </c:pt>
                <c:pt idx="1">
                  <c:v>13</c:v>
                </c:pt>
                <c:pt idx="2">
                  <c:v>12</c:v>
                </c:pt>
                <c:pt idx="3">
                  <c:v>18</c:v>
                </c:pt>
                <c:pt idx="4">
                  <c:v>27</c:v>
                </c:pt>
                <c:pt idx="5">
                  <c:v>16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94432"/>
        <c:axId val="93983104"/>
      </c:barChart>
      <c:catAx>
        <c:axId val="86194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93983104"/>
        <c:crosses val="autoZero"/>
        <c:auto val="1"/>
        <c:lblAlgn val="ctr"/>
        <c:lblOffset val="100"/>
        <c:noMultiLvlLbl val="0"/>
      </c:catAx>
      <c:valAx>
        <c:axId val="9398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1944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Foglio1!$D$2:$D$8</c:f>
              <c:numCache>
                <c:formatCode>General</c:formatCode>
                <c:ptCount val="7"/>
                <c:pt idx="0">
                  <c:v>4</c:v>
                </c:pt>
                <c:pt idx="1">
                  <c:v>14</c:v>
                </c:pt>
                <c:pt idx="2">
                  <c:v>18</c:v>
                </c:pt>
                <c:pt idx="3">
                  <c:v>16</c:v>
                </c:pt>
                <c:pt idx="4">
                  <c:v>15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25</c:v>
                </c:pt>
                <c:pt idx="3">
                  <c:v>23</c:v>
                </c:pt>
                <c:pt idx="4">
                  <c:v>8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414976"/>
        <c:axId val="115679232"/>
      </c:barChart>
      <c:catAx>
        <c:axId val="102414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it-IT"/>
          </a:p>
        </c:txPr>
        <c:crossAx val="115679232"/>
        <c:crosses val="autoZero"/>
        <c:auto val="1"/>
        <c:lblAlgn val="ctr"/>
        <c:lblOffset val="100"/>
        <c:noMultiLvlLbl val="0"/>
      </c:catAx>
      <c:valAx>
        <c:axId val="115679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414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25</c:v>
                </c:pt>
                <c:pt idx="1">
                  <c:v>11</c:v>
                </c:pt>
                <c:pt idx="2">
                  <c:v>18</c:v>
                </c:pt>
                <c:pt idx="3">
                  <c:v>17</c:v>
                </c:pt>
                <c:pt idx="4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11</c:v>
                </c:pt>
                <c:pt idx="1">
                  <c:v>22</c:v>
                </c:pt>
                <c:pt idx="2">
                  <c:v>35</c:v>
                </c:pt>
                <c:pt idx="3">
                  <c:v>24</c:v>
                </c:pt>
                <c:pt idx="4">
                  <c:v>8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121408"/>
        <c:axId val="119122944"/>
      </c:barChart>
      <c:catAx>
        <c:axId val="119121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19122944"/>
        <c:crosses val="autoZero"/>
        <c:auto val="1"/>
        <c:lblAlgn val="ctr"/>
        <c:lblOffset val="100"/>
        <c:noMultiLvlLbl val="0"/>
      </c:catAx>
      <c:valAx>
        <c:axId val="119122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1214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Foglio1!$J$1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Foglio1!$J$2:$J$8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29</c:v>
                </c:pt>
                <c:pt idx="3">
                  <c:v>36</c:v>
                </c:pt>
                <c:pt idx="4">
                  <c:v>7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Foglio1!$K$1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Foglio1!$K$2:$K$8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18</c:v>
                </c:pt>
                <c:pt idx="3">
                  <c:v>21</c:v>
                </c:pt>
                <c:pt idx="4">
                  <c:v>13</c:v>
                </c:pt>
                <c:pt idx="5">
                  <c:v>11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293440"/>
        <c:axId val="119294976"/>
      </c:barChart>
      <c:catAx>
        <c:axId val="119293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19294976"/>
        <c:crosses val="autoZero"/>
        <c:auto val="1"/>
        <c:lblAlgn val="ctr"/>
        <c:lblOffset val="100"/>
        <c:noMultiLvlLbl val="0"/>
      </c:catAx>
      <c:valAx>
        <c:axId val="119294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2934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12</c:v>
                </c:pt>
                <c:pt idx="2">
                  <c:v>32</c:v>
                </c:pt>
                <c:pt idx="3">
                  <c:v>20</c:v>
                </c:pt>
                <c:pt idx="4">
                  <c:v>18</c:v>
                </c:pt>
                <c:pt idx="5">
                  <c:v>11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7</c:v>
                </c:pt>
                <c:pt idx="1">
                  <c:v>16</c:v>
                </c:pt>
                <c:pt idx="2">
                  <c:v>43</c:v>
                </c:pt>
                <c:pt idx="3">
                  <c:v>27</c:v>
                </c:pt>
                <c:pt idx="4">
                  <c:v>8</c:v>
                </c:pt>
                <c:pt idx="5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333248"/>
        <c:axId val="119334784"/>
      </c:barChart>
      <c:catAx>
        <c:axId val="119333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19334784"/>
        <c:crosses val="autoZero"/>
        <c:auto val="1"/>
        <c:lblAlgn val="ctr"/>
        <c:lblOffset val="100"/>
        <c:noMultiLvlLbl val="0"/>
      </c:catAx>
      <c:valAx>
        <c:axId val="119334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3332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Foglio1!$L$1</c:f>
              <c:strCache>
                <c:ptCount val="1"/>
                <c:pt idx="0">
                  <c:v>EDUC.FIS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Foglio1!$L$2:$L$8</c:f>
              <c:numCache>
                <c:formatCode>General</c:formatCode>
                <c:ptCount val="7"/>
                <c:pt idx="1">
                  <c:v>3</c:v>
                </c:pt>
                <c:pt idx="2">
                  <c:v>35</c:v>
                </c:pt>
                <c:pt idx="3">
                  <c:v>34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Foglio1!$M$1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Foglio1!$M$2:$M$8</c:f>
              <c:numCache>
                <c:formatCode>General</c:formatCode>
                <c:ptCount val="7"/>
                <c:pt idx="0">
                  <c:v>1</c:v>
                </c:pt>
                <c:pt idx="1">
                  <c:v>20</c:v>
                </c:pt>
                <c:pt idx="2">
                  <c:v>39</c:v>
                </c:pt>
                <c:pt idx="3">
                  <c:v>16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Foglio1!$N$1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Foglio1!$N$2:$N$8</c:f>
              <c:numCache>
                <c:formatCode>General</c:formatCode>
                <c:ptCount val="7"/>
                <c:pt idx="1">
                  <c:v>12</c:v>
                </c:pt>
                <c:pt idx="2">
                  <c:v>28</c:v>
                </c:pt>
                <c:pt idx="3">
                  <c:v>28</c:v>
                </c:pt>
                <c:pt idx="4">
                  <c:v>23</c:v>
                </c:pt>
                <c:pt idx="5">
                  <c:v>7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404032"/>
        <c:axId val="119405568"/>
      </c:barChart>
      <c:catAx>
        <c:axId val="119404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119405568"/>
        <c:crosses val="autoZero"/>
        <c:auto val="1"/>
        <c:lblAlgn val="ctr"/>
        <c:lblOffset val="100"/>
        <c:noMultiLvlLbl val="0"/>
      </c:catAx>
      <c:valAx>
        <c:axId val="119405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4040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TECNO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14</c:v>
                </c:pt>
                <c:pt idx="1">
                  <c:v>14</c:v>
                </c:pt>
                <c:pt idx="3">
                  <c:v>36</c:v>
                </c:pt>
                <c:pt idx="4">
                  <c:v>23</c:v>
                </c:pt>
                <c:pt idx="5">
                  <c:v>9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10</c:v>
                </c:pt>
                <c:pt idx="1">
                  <c:v>27</c:v>
                </c:pt>
                <c:pt idx="2">
                  <c:v>17</c:v>
                </c:pt>
                <c:pt idx="3">
                  <c:v>30</c:v>
                </c:pt>
                <c:pt idx="4">
                  <c:v>14</c:v>
                </c:pt>
                <c:pt idx="5">
                  <c:v>12</c:v>
                </c:pt>
                <c:pt idx="6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RELIG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8</c:v>
                </c:pt>
                <c:pt idx="1">
                  <c:v>23</c:v>
                </c:pt>
                <c:pt idx="2">
                  <c:v>24</c:v>
                </c:pt>
                <c:pt idx="3">
                  <c:v>23</c:v>
                </c:pt>
                <c:pt idx="4">
                  <c:v>20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444992"/>
        <c:axId val="119446528"/>
      </c:barChart>
      <c:catAx>
        <c:axId val="119444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446528"/>
        <c:crosses val="autoZero"/>
        <c:auto val="1"/>
        <c:lblAlgn val="ctr"/>
        <c:lblOffset val="100"/>
        <c:noMultiLvlLbl val="0"/>
      </c:catAx>
      <c:valAx>
        <c:axId val="119446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444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'[finale 1B.xlsx]modello secondaria'!$W$11:$W$15</c:f>
              <c:strCache>
                <c:ptCount val="5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  <c:pt idx="4">
                  <c:v>N. ALUNNI MEDIA  5</c:v>
                </c:pt>
              </c:strCache>
            </c:strRef>
          </c:cat>
          <c:val>
            <c:numRef>
              <c:f>'[finale 1B.xlsx]modello secondaria'!$X$11:$X$15</c:f>
              <c:numCache>
                <c:formatCode>0</c:formatCode>
                <c:ptCount val="5"/>
                <c:pt idx="0">
                  <c:v>1</c:v>
                </c:pt>
                <c:pt idx="1">
                  <c:v>8</c:v>
                </c:pt>
                <c:pt idx="2">
                  <c:v>3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14 ALUNNI </a:t>
                    </a:r>
                    <a:r>
                      <a:rPr lang="en-US"/>
                      <a:t>54%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 dirty="0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FINALE SECOND.xlsx]modello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'[GRIGLIA FINALE SECOND.xlsx]modello secondaria'!$X$11:$X$14</c:f>
              <c:numCache>
                <c:formatCode>0</c:formatCode>
                <c:ptCount val="4"/>
                <c:pt idx="0">
                  <c:v>5</c:v>
                </c:pt>
                <c:pt idx="1">
                  <c:v>14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58%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FINALE SECONDARIA 1D .xlsx]modello secondaria'!$W$11:$W$13</c:f>
              <c:strCache>
                <c:ptCount val="3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</c:strCache>
            </c:strRef>
          </c:cat>
          <c:val>
            <c:numRef>
              <c:f>'[GRIGLIA FINALE SECONDARIA 1D .xlsx]modello secondaria'!$X$11:$X$13</c:f>
              <c:numCache>
                <c:formatCode>0</c:formatCode>
                <c:ptCount val="3"/>
                <c:pt idx="0">
                  <c:v>7</c:v>
                </c:pt>
                <c:pt idx="1">
                  <c:v>15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delet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prova finale - Copia 1E con voti (1).xlsx]modello secondaria'!$W$12:$W$16</c:f>
              <c:strCache>
                <c:ptCount val="5"/>
                <c:pt idx="0">
                  <c:v>N. ALUNNI MEDIA  8</c:v>
                </c:pt>
                <c:pt idx="1">
                  <c:v>N. ALUNNI MEDIA  7</c:v>
                </c:pt>
                <c:pt idx="2">
                  <c:v>N. ALUNNI MEDIA  6</c:v>
                </c:pt>
                <c:pt idx="3">
                  <c:v>N. ALUNNI MEDIA  5</c:v>
                </c:pt>
                <c:pt idx="4">
                  <c:v>N. ALUNNI MEDIA  4</c:v>
                </c:pt>
              </c:strCache>
            </c:strRef>
          </c:cat>
          <c:val>
            <c:numRef>
              <c:f>'[griglia prova finale - Copia 1E con voti (1).xlsx]modello secondaria'!$X$12:$X$16</c:f>
              <c:numCache>
                <c:formatCode>0</c:formatCode>
                <c:ptCount val="5"/>
                <c:pt idx="0">
                  <c:v>7</c:v>
                </c:pt>
                <c:pt idx="1">
                  <c:v>12</c:v>
                </c:pt>
                <c:pt idx="2">
                  <c:v>4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Foglio1!$A$3:$A$7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15</c:v>
                </c:pt>
                <c:pt idx="1">
                  <c:v>32</c:v>
                </c:pt>
                <c:pt idx="2">
                  <c:v>43</c:v>
                </c:pt>
                <c:pt idx="3">
                  <c:v>22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030912"/>
        <c:axId val="97032448"/>
      </c:barChart>
      <c:catAx>
        <c:axId val="97030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97032448"/>
        <c:crosses val="autoZero"/>
        <c:auto val="1"/>
        <c:lblAlgn val="ctr"/>
        <c:lblOffset val="100"/>
        <c:noMultiLvlLbl val="0"/>
      </c:catAx>
      <c:valAx>
        <c:axId val="9703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030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Foglio1!$A$5:$A$10</c:f>
              <c:strCache>
                <c:ptCount val="6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  <c:pt idx="5">
                  <c:v>VOTO 4</c:v>
                </c:pt>
              </c:strCache>
            </c:strRef>
          </c:cat>
          <c:val>
            <c:numRef>
              <c:f>Foglio1!$B$5:$B$10</c:f>
              <c:numCache>
                <c:formatCode>General</c:formatCode>
                <c:ptCount val="6"/>
                <c:pt idx="0">
                  <c:v>14</c:v>
                </c:pt>
                <c:pt idx="1">
                  <c:v>49</c:v>
                </c:pt>
                <c:pt idx="2">
                  <c:v>28</c:v>
                </c:pt>
                <c:pt idx="3">
                  <c:v>15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171328"/>
        <c:axId val="97172864"/>
      </c:barChart>
      <c:catAx>
        <c:axId val="97171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97172864"/>
        <c:crosses val="autoZero"/>
        <c:auto val="1"/>
        <c:lblAlgn val="ctr"/>
        <c:lblOffset val="100"/>
        <c:noMultiLvlLbl val="0"/>
      </c:catAx>
      <c:valAx>
        <c:axId val="97172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171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14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49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Foglio1!$A$5:$A$10</c:f>
              <c:strCache>
                <c:ptCount val="6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  <c:pt idx="5">
                  <c:v>VOTO 4</c:v>
                </c:pt>
              </c:strCache>
            </c:strRef>
          </c:cat>
          <c:val>
            <c:numRef>
              <c:f>Foglio1!$B$5:$B$10</c:f>
              <c:numCache>
                <c:formatCode>General</c:formatCode>
                <c:ptCount val="6"/>
                <c:pt idx="0">
                  <c:v>14</c:v>
                </c:pt>
                <c:pt idx="1">
                  <c:v>49</c:v>
                </c:pt>
                <c:pt idx="2">
                  <c:v>28</c:v>
                </c:pt>
                <c:pt idx="3">
                  <c:v>15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0.67708</cdr:x>
      <cdr:y>0</cdr:y>
    </cdr:from>
    <cdr:to>
      <cdr:x>0.94791</cdr:x>
      <cdr:y>0.17647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4680520" y="-1484784"/>
          <a:ext cx="1872185" cy="813264"/>
        </a:xfrm>
        <a:prstGeom xmlns:a="http://schemas.openxmlformats.org/drawingml/2006/main" prst="rect">
          <a:avLst/>
        </a:prstGeom>
        <a:ln xmlns:a="http://schemas.openxmlformats.org/drawingml/2006/main" w="31750">
          <a:solidFill>
            <a:srgbClr val="FF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4800" b="1" dirty="0" smtClean="0">
              <a:solidFill>
                <a:srgbClr val="FF0000"/>
              </a:solidFill>
            </a:rPr>
            <a:t>1 B</a:t>
          </a:r>
          <a:endParaRPr lang="it-IT" sz="4800" b="1" dirty="0">
            <a:solidFill>
              <a:srgbClr val="FF0000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31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7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08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31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0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804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1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768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5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28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1A8B-9E79-46E6-BC49-19D4CAD8F76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63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PRIME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FINALI   D’ ISTITUTO PER SEZIONE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200" b="1" dirty="0" smtClean="0">
                <a:solidFill>
                  <a:srgbClr val="FF0000"/>
                </a:solidFill>
              </a:rPr>
              <a:t>CONFRONTO </a:t>
            </a:r>
            <a:r>
              <a:rPr lang="it-IT" sz="2200" b="1" smtClean="0">
                <a:solidFill>
                  <a:srgbClr val="FF0000"/>
                </a:solidFill>
              </a:rPr>
              <a:t>DEGLI ESITI FINALI </a:t>
            </a:r>
            <a:r>
              <a:rPr lang="it-IT" sz="2200" b="1">
                <a:solidFill>
                  <a:srgbClr val="FF0000"/>
                </a:solidFill>
              </a:rPr>
              <a:t>E INTERMEDI </a:t>
            </a:r>
            <a:r>
              <a:rPr lang="it-IT" sz="2200" b="1" smtClean="0">
                <a:solidFill>
                  <a:srgbClr val="FF0000"/>
                </a:solidFill>
              </a:rPr>
              <a:t> TRA DISCIPLINE</a:t>
            </a:r>
            <a:endParaRPr lang="it-IT" sz="2200" b="1" dirty="0" smtClean="0">
              <a:solidFill>
                <a:srgbClr val="FF0000"/>
              </a:solidFill>
            </a:endParaRPr>
          </a:p>
          <a:p>
            <a:endParaRPr lang="it-IT" sz="2200" b="1" dirty="0">
              <a:solidFill>
                <a:srgbClr val="FF0000"/>
              </a:solidFill>
            </a:endParaRPr>
          </a:p>
          <a:p>
            <a:r>
              <a:rPr lang="it-IT" sz="2200" b="1" dirty="0" smtClean="0">
                <a:solidFill>
                  <a:srgbClr val="FF0000"/>
                </a:solidFill>
              </a:rPr>
              <a:t>( A CURA DELLA F.S. BRUNO ANNA MARIA) </a:t>
            </a:r>
            <a:br>
              <a:rPr lang="it-IT" sz="22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7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 FINALI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195905"/>
              </p:ext>
            </p:extLst>
          </p:nvPr>
        </p:nvGraphicFramePr>
        <p:xfrm>
          <a:off x="179512" y="1196752"/>
          <a:ext cx="417646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0960478"/>
              </p:ext>
            </p:extLst>
          </p:nvPr>
        </p:nvGraphicFramePr>
        <p:xfrm>
          <a:off x="4283968" y="1268760"/>
          <a:ext cx="453650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5393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316888"/>
              </p:ext>
            </p:extLst>
          </p:nvPr>
        </p:nvGraphicFramePr>
        <p:xfrm>
          <a:off x="251520" y="1268760"/>
          <a:ext cx="403244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69450" y="6104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 FINALI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699035"/>
              </p:ext>
            </p:extLst>
          </p:nvPr>
        </p:nvGraphicFramePr>
        <p:xfrm>
          <a:off x="4355976" y="1340768"/>
          <a:ext cx="439248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91461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167576"/>
              </p:ext>
            </p:extLst>
          </p:nvPr>
        </p:nvGraphicFramePr>
        <p:xfrm>
          <a:off x="395536" y="1268760"/>
          <a:ext cx="374441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69450" y="6104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 FINALI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509579"/>
              </p:ext>
            </p:extLst>
          </p:nvPr>
        </p:nvGraphicFramePr>
        <p:xfrm>
          <a:off x="4355976" y="1340768"/>
          <a:ext cx="432048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34432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69450" y="6104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FINALI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8689683"/>
              </p:ext>
            </p:extLst>
          </p:nvPr>
        </p:nvGraphicFramePr>
        <p:xfrm>
          <a:off x="179512" y="1124744"/>
          <a:ext cx="424847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2581912"/>
              </p:ext>
            </p:extLst>
          </p:nvPr>
        </p:nvGraphicFramePr>
        <p:xfrm>
          <a:off x="4499992" y="1124744"/>
          <a:ext cx="417646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476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A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174679"/>
              </p:ext>
            </p:extLst>
          </p:nvPr>
        </p:nvGraphicFramePr>
        <p:xfrm>
          <a:off x="1043608" y="1484784"/>
          <a:ext cx="662473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996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1171031"/>
              </p:ext>
            </p:extLst>
          </p:nvPr>
        </p:nvGraphicFramePr>
        <p:xfrm>
          <a:off x="1115616" y="1484784"/>
          <a:ext cx="691276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640740"/>
              </p:ext>
            </p:extLst>
          </p:nvPr>
        </p:nvGraphicFramePr>
        <p:xfrm>
          <a:off x="1259632" y="1196752"/>
          <a:ext cx="6912768" cy="489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5150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C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912567"/>
              </p:ext>
            </p:extLst>
          </p:nvPr>
        </p:nvGraphicFramePr>
        <p:xfrm>
          <a:off x="1259632" y="1556792"/>
          <a:ext cx="633670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38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D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179937"/>
              </p:ext>
            </p:extLst>
          </p:nvPr>
        </p:nvGraphicFramePr>
        <p:xfrm>
          <a:off x="1043608" y="1484784"/>
          <a:ext cx="655272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3337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E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563664"/>
              </p:ext>
            </p:extLst>
          </p:nvPr>
        </p:nvGraphicFramePr>
        <p:xfrm>
          <a:off x="1331640" y="1412776"/>
          <a:ext cx="648072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667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476672"/>
            <a:ext cx="2016224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 119 ALUNNI  NEL 1 QUAD.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524781"/>
              </p:ext>
            </p:extLst>
          </p:nvPr>
        </p:nvGraphicFramePr>
        <p:xfrm>
          <a:off x="827584" y="1556792"/>
          <a:ext cx="342038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443547"/>
              </p:ext>
            </p:extLst>
          </p:nvPr>
        </p:nvGraphicFramePr>
        <p:xfrm>
          <a:off x="4860032" y="1628800"/>
          <a:ext cx="360040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364088" y="529926"/>
            <a:ext cx="2016224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 110 ALUNNI  NEL 2 QUAD.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539552" y="5589240"/>
            <a:ext cx="8229600" cy="1143000"/>
          </a:xfrm>
        </p:spPr>
        <p:txBody>
          <a:bodyPr>
            <a:normAutofit/>
          </a:bodyPr>
          <a:lstStyle/>
          <a:p>
            <a:r>
              <a:rPr lang="it-IT" sz="1400" b="1" dirty="0" smtClean="0"/>
              <a:t>SI EVIDENZIA NELLE CLASSI PRIME UN INCREMENTO PERCENTUALE DEL VOTO  8 RISPETTO AL 1 QUAD. </a:t>
            </a:r>
            <a:br>
              <a:rPr lang="it-IT" sz="1400" b="1" dirty="0" smtClean="0"/>
            </a:br>
            <a:r>
              <a:rPr lang="it-IT" sz="1400" b="1" dirty="0" smtClean="0"/>
              <a:t>NEL 2 QUAD.  49 ALUNNI CON VOTO 8 , NEL 1 QUAD. 32.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303553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110  ALUNNI  NEL  2  QUAD.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6062732"/>
              </p:ext>
            </p:extLst>
          </p:nvPr>
        </p:nvGraphicFramePr>
        <p:xfrm>
          <a:off x="1331640" y="1772816"/>
          <a:ext cx="59766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68075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91680" y="404664"/>
            <a:ext cx="158417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  </a:t>
            </a:r>
            <a:r>
              <a:rPr lang="it-IT" b="1" dirty="0" smtClean="0">
                <a:solidFill>
                  <a:srgbClr val="FF0000"/>
                </a:solidFill>
              </a:rPr>
              <a:t>1 QUAD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092954"/>
              </p:ext>
            </p:extLst>
          </p:nvPr>
        </p:nvGraphicFramePr>
        <p:xfrm>
          <a:off x="611560" y="1556792"/>
          <a:ext cx="367240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5796136" y="413088"/>
            <a:ext cx="158417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smtClean="0">
                <a:solidFill>
                  <a:srgbClr val="FF0000"/>
                </a:solidFill>
              </a:rPr>
              <a:t>ESITI   </a:t>
            </a:r>
            <a:r>
              <a:rPr lang="it-IT" b="1" dirty="0" smtClean="0">
                <a:solidFill>
                  <a:srgbClr val="FF0000"/>
                </a:solidFill>
              </a:rPr>
              <a:t>2 QUAD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626302"/>
              </p:ext>
            </p:extLst>
          </p:nvPr>
        </p:nvGraphicFramePr>
        <p:xfrm>
          <a:off x="4644008" y="1628800"/>
          <a:ext cx="388843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899592" y="587727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PROGRESSI  IN ITA. E MATE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600261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213</Words>
  <Application>Microsoft Office PowerPoint</Application>
  <PresentationFormat>Presentazione su schermo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SI EVIDENZIA NELLE CLASSI PRIME UN INCREMENTO PERCENTUALE DEL VOTO  8 RISPETTO AL 1 QUAD.  NEL 2 QUAD.  49 ALUNNI CON VOTO 8 , NEL 1 QUAD. 32.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86</cp:revision>
  <dcterms:created xsi:type="dcterms:W3CDTF">2017-10-22T20:17:50Z</dcterms:created>
  <dcterms:modified xsi:type="dcterms:W3CDTF">2018-06-07T18:59:32Z</dcterms:modified>
</cp:coreProperties>
</file>