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6" r:id="rId9"/>
    <p:sldId id="267" r:id="rId10"/>
    <p:sldId id="268" r:id="rId11"/>
    <p:sldId id="277" r:id="rId12"/>
    <p:sldId id="270" r:id="rId13"/>
    <p:sldId id="273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2.7019313709213334E-2"/>
                  <c:y val="0.1486686664444691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 ALUNNO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 PROVE FINALI 2018 3B.xlsx]modello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 PROVE FINALI 2018 3B.xlsx]modello secondaria'!$X$11:$X$14</c:f>
              <c:numCache>
                <c:formatCode>0</c:formatCode>
                <c:ptCount val="4"/>
                <c:pt idx="0">
                  <c:v>1</c:v>
                </c:pt>
                <c:pt idx="1">
                  <c:v>7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17</c:v>
                </c:pt>
                <c:pt idx="3">
                  <c:v>16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948802405793294E-2"/>
          <c:y val="2.030749203966855E-2"/>
          <c:w val="0.81630355465554327"/>
          <c:h val="0.85498073589307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11</c:v>
                </c:pt>
                <c:pt idx="3">
                  <c:v>22</c:v>
                </c:pt>
                <c:pt idx="4">
                  <c:v>14</c:v>
                </c:pt>
                <c:pt idx="5">
                  <c:v>15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6</c:v>
                </c:pt>
                <c:pt idx="1">
                  <c:v>20</c:v>
                </c:pt>
                <c:pt idx="2">
                  <c:v>10</c:v>
                </c:pt>
                <c:pt idx="3">
                  <c:v>8</c:v>
                </c:pt>
                <c:pt idx="4">
                  <c:v>12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005504"/>
        <c:axId val="92007040"/>
      </c:barChart>
      <c:catAx>
        <c:axId val="92005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92007040"/>
        <c:crosses val="autoZero"/>
        <c:auto val="1"/>
        <c:lblAlgn val="ctr"/>
        <c:lblOffset val="100"/>
        <c:noMultiLvlLbl val="0"/>
      </c:catAx>
      <c:valAx>
        <c:axId val="92007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0055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15</c:v>
                </c:pt>
                <c:pt idx="2">
                  <c:v>24</c:v>
                </c:pt>
                <c:pt idx="3">
                  <c:v>16</c:v>
                </c:pt>
                <c:pt idx="4">
                  <c:v>9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7</c:v>
                </c:pt>
                <c:pt idx="2">
                  <c:v>18</c:v>
                </c:pt>
                <c:pt idx="3">
                  <c:v>9</c:v>
                </c:pt>
                <c:pt idx="4">
                  <c:v>14</c:v>
                </c:pt>
                <c:pt idx="5">
                  <c:v>7</c:v>
                </c:pt>
                <c:pt idx="6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636992"/>
        <c:axId val="127638912"/>
      </c:barChart>
      <c:catAx>
        <c:axId val="127636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7638912"/>
        <c:crosses val="autoZero"/>
        <c:auto val="1"/>
        <c:lblAlgn val="ctr"/>
        <c:lblOffset val="100"/>
        <c:noMultiLvlLbl val="0"/>
      </c:catAx>
      <c:valAx>
        <c:axId val="12763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6369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43963254593173E-2"/>
          <c:y val="1.5827898207388721E-2"/>
          <c:w val="0.73969313210848642"/>
          <c:h val="0.90622814785285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12</c:v>
                </c:pt>
                <c:pt idx="1">
                  <c:v>15</c:v>
                </c:pt>
                <c:pt idx="2">
                  <c:v>17</c:v>
                </c:pt>
                <c:pt idx="3">
                  <c:v>11</c:v>
                </c:pt>
                <c:pt idx="4">
                  <c:v>13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16</c:v>
                </c:pt>
                <c:pt idx="2">
                  <c:v>37</c:v>
                </c:pt>
                <c:pt idx="3">
                  <c:v>8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2</c:v>
                </c:pt>
                <c:pt idx="1">
                  <c:v>17</c:v>
                </c:pt>
                <c:pt idx="2">
                  <c:v>14</c:v>
                </c:pt>
                <c:pt idx="3">
                  <c:v>22</c:v>
                </c:pt>
                <c:pt idx="4">
                  <c:v>9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342592"/>
        <c:axId val="126178048"/>
      </c:barChart>
      <c:catAx>
        <c:axId val="12134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26178048"/>
        <c:crosses val="autoZero"/>
        <c:auto val="1"/>
        <c:lblAlgn val="ctr"/>
        <c:lblOffset val="100"/>
        <c:noMultiLvlLbl val="0"/>
      </c:catAx>
      <c:valAx>
        <c:axId val="126178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13425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7</c:v>
                </c:pt>
                <c:pt idx="1">
                  <c:v>23</c:v>
                </c:pt>
                <c:pt idx="2">
                  <c:v>22</c:v>
                </c:pt>
                <c:pt idx="3">
                  <c:v>10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GEOGRAF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42</c:v>
                </c:pt>
                <c:pt idx="1">
                  <c:v>10</c:v>
                </c:pt>
                <c:pt idx="2">
                  <c:v>9</c:v>
                </c:pt>
                <c:pt idx="3">
                  <c:v>2</c:v>
                </c:pt>
                <c:pt idx="4">
                  <c:v>5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3</c:v>
                </c:pt>
                <c:pt idx="1">
                  <c:v>10</c:v>
                </c:pt>
                <c:pt idx="2">
                  <c:v>14</c:v>
                </c:pt>
                <c:pt idx="4">
                  <c:v>12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37024"/>
        <c:axId val="131223936"/>
      </c:barChart>
      <c:catAx>
        <c:axId val="12673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31223936"/>
        <c:crosses val="autoZero"/>
        <c:auto val="1"/>
        <c:lblAlgn val="ctr"/>
        <c:lblOffset val="100"/>
        <c:noMultiLvlLbl val="0"/>
      </c:catAx>
      <c:valAx>
        <c:axId val="131223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7370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14</c:v>
                </c:pt>
                <c:pt idx="3">
                  <c:v>24</c:v>
                </c:pt>
                <c:pt idx="4">
                  <c:v>6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11</c:v>
                </c:pt>
                <c:pt idx="2">
                  <c:v>30</c:v>
                </c:pt>
                <c:pt idx="3">
                  <c:v>21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6</c:v>
                </c:pt>
                <c:pt idx="1">
                  <c:v>24</c:v>
                </c:pt>
                <c:pt idx="2">
                  <c:v>8</c:v>
                </c:pt>
                <c:pt idx="3">
                  <c:v>8</c:v>
                </c:pt>
                <c:pt idx="4">
                  <c:v>18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17408"/>
        <c:axId val="6019712"/>
      </c:barChart>
      <c:catAx>
        <c:axId val="6017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019712"/>
        <c:crosses val="autoZero"/>
        <c:auto val="1"/>
        <c:lblAlgn val="ctr"/>
        <c:lblOffset val="100"/>
        <c:noMultiLvlLbl val="0"/>
      </c:catAx>
      <c:valAx>
        <c:axId val="6019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174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16</c:v>
                </c:pt>
                <c:pt idx="3">
                  <c:v>13</c:v>
                </c:pt>
                <c:pt idx="4">
                  <c:v>13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12</c:v>
                </c:pt>
                <c:pt idx="2">
                  <c:v>17</c:v>
                </c:pt>
                <c:pt idx="3">
                  <c:v>20</c:v>
                </c:pt>
                <c:pt idx="4">
                  <c:v>17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2</c:v>
                </c:pt>
                <c:pt idx="3">
                  <c:v>14</c:v>
                </c:pt>
                <c:pt idx="4">
                  <c:v>15</c:v>
                </c:pt>
                <c:pt idx="5">
                  <c:v>19</c:v>
                </c:pt>
                <c:pt idx="6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30944"/>
        <c:axId val="128932864"/>
      </c:barChart>
      <c:catAx>
        <c:axId val="128930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8932864"/>
        <c:crosses val="autoZero"/>
        <c:auto val="1"/>
        <c:lblAlgn val="ctr"/>
        <c:lblOffset val="100"/>
        <c:noMultiLvlLbl val="0"/>
      </c:catAx>
      <c:valAx>
        <c:axId val="128932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9309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12</c:v>
                </c:pt>
                <c:pt idx="2">
                  <c:v>15</c:v>
                </c:pt>
                <c:pt idx="3">
                  <c:v>17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16</c:v>
                </c:pt>
                <c:pt idx="2">
                  <c:v>22</c:v>
                </c:pt>
                <c:pt idx="3">
                  <c:v>19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903744"/>
        <c:axId val="75254784"/>
      </c:barChart>
      <c:catAx>
        <c:axId val="37903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5254784"/>
        <c:crosses val="autoZero"/>
        <c:auto val="1"/>
        <c:lblAlgn val="ctr"/>
        <c:lblOffset val="100"/>
        <c:noMultiLvlLbl val="0"/>
      </c:catAx>
      <c:valAx>
        <c:axId val="7525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9037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2">
                  <c:v>14</c:v>
                </c:pt>
                <c:pt idx="3">
                  <c:v>18</c:v>
                </c:pt>
                <c:pt idx="4">
                  <c:v>21</c:v>
                </c:pt>
                <c:pt idx="5">
                  <c:v>10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23</c:v>
                </c:pt>
                <c:pt idx="1">
                  <c:v>9</c:v>
                </c:pt>
                <c:pt idx="2">
                  <c:v>16</c:v>
                </c:pt>
                <c:pt idx="3">
                  <c:v>13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715008"/>
        <c:axId val="126789504"/>
      </c:barChart>
      <c:catAx>
        <c:axId val="12671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6789504"/>
        <c:crosses val="autoZero"/>
        <c:auto val="1"/>
        <c:lblAlgn val="ctr"/>
        <c:lblOffset val="100"/>
        <c:noMultiLvlLbl val="0"/>
      </c:catAx>
      <c:valAx>
        <c:axId val="126789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7150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6</c:v>
                </c:pt>
                <c:pt idx="1">
                  <c:v>19</c:v>
                </c:pt>
                <c:pt idx="2">
                  <c:v>18</c:v>
                </c:pt>
                <c:pt idx="3">
                  <c:v>23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Foglio1!$C$2:$C$6</c:f>
              <c:numCache>
                <c:formatCode>General</c:formatCode>
                <c:ptCount val="5"/>
                <c:pt idx="0">
                  <c:v>2</c:v>
                </c:pt>
                <c:pt idx="1">
                  <c:v>15</c:v>
                </c:pt>
                <c:pt idx="2">
                  <c:v>14</c:v>
                </c:pt>
                <c:pt idx="3">
                  <c:v>19</c:v>
                </c:pt>
                <c:pt idx="4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418688"/>
        <c:axId val="102424576"/>
      </c:barChart>
      <c:catAx>
        <c:axId val="102418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02424576"/>
        <c:crosses val="autoZero"/>
        <c:auto val="1"/>
        <c:lblAlgn val="ctr"/>
        <c:lblOffset val="100"/>
        <c:noMultiLvlLbl val="0"/>
      </c:catAx>
      <c:valAx>
        <c:axId val="102424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4186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RELIG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19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EDUC.FIS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Foglio1!$C$2:$C$6</c:f>
              <c:numCache>
                <c:formatCode>General</c:formatCode>
                <c:ptCount val="5"/>
                <c:pt idx="0">
                  <c:v>13</c:v>
                </c:pt>
                <c:pt idx="1">
                  <c:v>14</c:v>
                </c:pt>
                <c:pt idx="2">
                  <c:v>6</c:v>
                </c:pt>
                <c:pt idx="3">
                  <c:v>23</c:v>
                </c:pt>
                <c:pt idx="4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246272"/>
        <c:axId val="102253312"/>
      </c:barChart>
      <c:catAx>
        <c:axId val="102246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02253312"/>
        <c:crosses val="autoZero"/>
        <c:auto val="1"/>
        <c:lblAlgn val="ctr"/>
        <c:lblOffset val="100"/>
        <c:noMultiLvlLbl val="0"/>
      </c:catAx>
      <c:valAx>
        <c:axId val="102253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2462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secondaria ISTITUTO FINALI 3 C.xlsx]modello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secondaria ISTITUTO FINALI 3 C.xlsx]modello secondaria'!$X$11:$X$14</c:f>
              <c:numCache>
                <c:formatCode>0</c:formatCode>
                <c:ptCount val="4"/>
                <c:pt idx="0">
                  <c:v>3</c:v>
                </c:pt>
                <c:pt idx="1">
                  <c:v>13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'[FINALI_SC. SEC I GRADO - CLASSE 3D (1).xlsx]modello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'[FINALI_SC. SEC I GRADO - CLASSE 3D (1).xlsx]modello secondaria'!$X$11:$X$14</c:f>
              <c:numCache>
                <c:formatCode>0</c:formatCode>
                <c:ptCount val="4"/>
                <c:pt idx="0">
                  <c:v>6</c:v>
                </c:pt>
                <c:pt idx="1">
                  <c:v>8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75%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'[Prove Finali Classe 3E Secondaria (1).xlsx]modello secondaria'!$W$12:$W$15</c:f>
              <c:strCache>
                <c:ptCount val="4"/>
                <c:pt idx="0">
                  <c:v>N. ALUNNI MEDIA  8</c:v>
                </c:pt>
                <c:pt idx="1">
                  <c:v>N. ALUNNI MEDIA  7</c:v>
                </c:pt>
                <c:pt idx="2">
                  <c:v>N. ALUNNI MEDIA  6</c:v>
                </c:pt>
                <c:pt idx="3">
                  <c:v>N. ALUNNI MEDIA  5</c:v>
                </c:pt>
              </c:strCache>
            </c:strRef>
          </c:cat>
          <c:val>
            <c:numRef>
              <c:f>'[Prove Finali Classe 3E Secondaria (1).xlsx]modello secondaria'!$X$12:$X$15</c:f>
              <c:numCache>
                <c:formatCode>0</c:formatCode>
                <c:ptCount val="4"/>
                <c:pt idx="0">
                  <c:v>2</c:v>
                </c:pt>
                <c:pt idx="1">
                  <c:v>0</c:v>
                </c:pt>
                <c:pt idx="2">
                  <c:v>9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17</c:v>
                </c:pt>
                <c:pt idx="3">
                  <c:v>16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17</c:v>
                </c:pt>
                <c:pt idx="3">
                  <c:v>16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548800"/>
        <c:axId val="75258496"/>
      </c:barChart>
      <c:catAx>
        <c:axId val="39548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5258496"/>
        <c:crosses val="autoZero"/>
        <c:auto val="1"/>
        <c:lblAlgn val="ctr"/>
        <c:lblOffset val="100"/>
        <c:noMultiLvlLbl val="0"/>
      </c:catAx>
      <c:valAx>
        <c:axId val="75258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548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3567936895900454"/>
                  <c:y val="-0.1161516422845672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Foglio1!$A$12:$A$16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Foglio1!$B$12:$B$16</c:f>
              <c:numCache>
                <c:formatCode>General</c:formatCode>
                <c:ptCount val="5"/>
                <c:pt idx="0">
                  <c:v>11</c:v>
                </c:pt>
                <c:pt idx="1">
                  <c:v>30</c:v>
                </c:pt>
                <c:pt idx="2">
                  <c:v>20</c:v>
                </c:pt>
                <c:pt idx="3">
                  <c:v>17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0.73404</cdr:x>
      <cdr:y>0.07353</cdr:y>
    </cdr:from>
    <cdr:to>
      <cdr:x>0.95745</cdr:x>
      <cdr:y>0.26471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4968552" y="360040"/>
          <a:ext cx="1512168" cy="936104"/>
        </a:xfrm>
        <a:prstGeom xmlns:a="http://schemas.openxmlformats.org/drawingml/2006/main" prst="rect">
          <a:avLst/>
        </a:prstGeom>
        <a:ln xmlns:a="http://schemas.openxmlformats.org/drawingml/2006/main" w="31750">
          <a:solidFill>
            <a:srgbClr val="FF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4800" b="1" dirty="0" smtClean="0"/>
            <a:t>3   C</a:t>
          </a:r>
          <a:endParaRPr lang="it-IT" sz="48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7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43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79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6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0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9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3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83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87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0E73-60D5-40E9-A8D0-9CB4B774E0F4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SCUOLA SECONDARIA 1GRADO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FINALI 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CONFRONTO ESITI TRA PROVE INTERMEDIE E FINALI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CLASSI TERZE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( A CURA DELLA DOCENTE F.S. BRUNO ANNA MARIA</a:t>
            </a:r>
            <a:r>
              <a:rPr lang="it-IT" sz="2700" b="1" dirty="0" smtClean="0">
                <a:solidFill>
                  <a:srgbClr val="FF0000"/>
                </a:solidFill>
              </a:rPr>
              <a:t>)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7629830"/>
              </p:ext>
            </p:extLst>
          </p:nvPr>
        </p:nvGraphicFramePr>
        <p:xfrm>
          <a:off x="323528" y="1124744"/>
          <a:ext cx="410445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467544" y="6926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1 QUAD.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148064" y="70176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</a:t>
            </a:r>
            <a:r>
              <a:rPr lang="it-IT" b="1" dirty="0" smtClean="0">
                <a:solidFill>
                  <a:srgbClr val="FF0000"/>
                </a:solidFill>
              </a:rPr>
              <a:t> 2 </a:t>
            </a:r>
            <a:r>
              <a:rPr lang="it-IT" b="1" dirty="0" smtClean="0">
                <a:solidFill>
                  <a:srgbClr val="FF0000"/>
                </a:solidFill>
              </a:rPr>
              <a:t>QUAD.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830220"/>
              </p:ext>
            </p:extLst>
          </p:nvPr>
        </p:nvGraphicFramePr>
        <p:xfrm>
          <a:off x="4427984" y="1196752"/>
          <a:ext cx="45720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259632" y="18864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SI RILEVA UN PICCO DEL 10 IN GEOGRAFIA NEL 2 QUAD.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594992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32829"/>
              </p:ext>
            </p:extLst>
          </p:nvPr>
        </p:nvGraphicFramePr>
        <p:xfrm>
          <a:off x="323528" y="1556792"/>
          <a:ext cx="40324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467544" y="51732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88024" y="53390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</a:t>
            </a:r>
            <a:r>
              <a:rPr lang="it-IT" b="1" dirty="0" smtClean="0">
                <a:solidFill>
                  <a:srgbClr val="FF0000"/>
                </a:solidFill>
              </a:rPr>
              <a:t>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202610"/>
              </p:ext>
            </p:extLst>
          </p:nvPr>
        </p:nvGraphicFramePr>
        <p:xfrm>
          <a:off x="4427984" y="1484784"/>
          <a:ext cx="45720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331640" y="112474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SI RILEVA UN PICCO DEL VOTO 4 IN TECNOLOGIA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964441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6411996"/>
              </p:ext>
            </p:extLst>
          </p:nvPr>
        </p:nvGraphicFramePr>
        <p:xfrm>
          <a:off x="397361" y="1412776"/>
          <a:ext cx="41764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480160" y="55131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716016" y="70371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</a:t>
            </a:r>
            <a:r>
              <a:rPr lang="it-IT" b="1" dirty="0" smtClean="0">
                <a:solidFill>
                  <a:srgbClr val="FF0000"/>
                </a:solidFill>
              </a:rPr>
              <a:t>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608766"/>
              </p:ext>
            </p:extLst>
          </p:nvPr>
        </p:nvGraphicFramePr>
        <p:xfrm>
          <a:off x="4427984" y="1412776"/>
          <a:ext cx="457200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259632" y="107305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SI RILEVANO PROGRESSI IN MUSICA E UN PICCO DEL 10 IN ARTE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37216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480160" y="55131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604687"/>
              </p:ext>
            </p:extLst>
          </p:nvPr>
        </p:nvGraphicFramePr>
        <p:xfrm>
          <a:off x="251520" y="1268760"/>
          <a:ext cx="432048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4811351" y="56270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</a:t>
            </a:r>
            <a:r>
              <a:rPr lang="it-IT" b="1" dirty="0" smtClean="0">
                <a:solidFill>
                  <a:srgbClr val="FF0000"/>
                </a:solidFill>
              </a:rPr>
              <a:t>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010433"/>
              </p:ext>
            </p:extLst>
          </p:nvPr>
        </p:nvGraphicFramePr>
        <p:xfrm>
          <a:off x="4427984" y="1268760"/>
          <a:ext cx="4572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471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B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986288"/>
              </p:ext>
            </p:extLst>
          </p:nvPr>
        </p:nvGraphicFramePr>
        <p:xfrm>
          <a:off x="1043608" y="1556792"/>
          <a:ext cx="64087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944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8285803"/>
              </p:ext>
            </p:extLst>
          </p:nvPr>
        </p:nvGraphicFramePr>
        <p:xfrm>
          <a:off x="971600" y="908720"/>
          <a:ext cx="67687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615004"/>
              </p:ext>
            </p:extLst>
          </p:nvPr>
        </p:nvGraphicFramePr>
        <p:xfrm>
          <a:off x="1115616" y="2276872"/>
          <a:ext cx="6264696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643395"/>
              </p:ext>
            </p:extLst>
          </p:nvPr>
        </p:nvGraphicFramePr>
        <p:xfrm>
          <a:off x="1259632" y="980728"/>
          <a:ext cx="648072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1656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3 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4560543"/>
              </p:ext>
            </p:extLst>
          </p:nvPr>
        </p:nvGraphicFramePr>
        <p:xfrm>
          <a:off x="1187624" y="1628800"/>
          <a:ext cx="63367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3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98131" y="692695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17498"/>
              </p:ext>
            </p:extLst>
          </p:nvPr>
        </p:nvGraphicFramePr>
        <p:xfrm>
          <a:off x="1115616" y="1772816"/>
          <a:ext cx="64807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103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 </a:t>
            </a:r>
            <a:r>
              <a:rPr lang="it-IT" b="1" dirty="0" smtClean="0">
                <a:solidFill>
                  <a:srgbClr val="FF0000"/>
                </a:solidFill>
              </a:rPr>
              <a:t>SINTESI SU  </a:t>
            </a:r>
            <a:r>
              <a:rPr lang="it-IT" b="1" dirty="0" smtClean="0">
                <a:solidFill>
                  <a:srgbClr val="FF0000"/>
                </a:solidFill>
              </a:rPr>
              <a:t>74  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738518"/>
              </p:ext>
            </p:extLst>
          </p:nvPr>
        </p:nvGraphicFramePr>
        <p:xfrm>
          <a:off x="1115616" y="1628800"/>
          <a:ext cx="626469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727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6978813"/>
              </p:ext>
            </p:extLst>
          </p:nvPr>
        </p:nvGraphicFramePr>
        <p:xfrm>
          <a:off x="1628800" y="2060848"/>
          <a:ext cx="5238328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 </a:t>
            </a:r>
            <a:r>
              <a:rPr lang="it-IT" b="1" dirty="0" smtClean="0">
                <a:solidFill>
                  <a:srgbClr val="FF0000"/>
                </a:solidFill>
              </a:rPr>
              <a:t>SINTESI SU  </a:t>
            </a:r>
            <a:r>
              <a:rPr lang="it-IT" b="1" dirty="0" smtClean="0">
                <a:solidFill>
                  <a:srgbClr val="FF0000"/>
                </a:solidFill>
              </a:rPr>
              <a:t>74  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18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95536" y="697689"/>
            <a:ext cx="3312368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SU    </a:t>
            </a:r>
            <a:r>
              <a:rPr lang="it-IT" b="1" dirty="0" smtClean="0">
                <a:solidFill>
                  <a:srgbClr val="FF0000"/>
                </a:solidFill>
              </a:rPr>
              <a:t>80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r>
              <a:rPr lang="it-IT" b="1" dirty="0" smtClean="0">
                <a:solidFill>
                  <a:srgbClr val="FF0000"/>
                </a:solidFill>
              </a:rPr>
              <a:t> ( 1 QUAD.)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992915"/>
              </p:ext>
            </p:extLst>
          </p:nvPr>
        </p:nvGraphicFramePr>
        <p:xfrm>
          <a:off x="179512" y="1700808"/>
          <a:ext cx="424847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6932682"/>
              </p:ext>
            </p:extLst>
          </p:nvPr>
        </p:nvGraphicFramePr>
        <p:xfrm>
          <a:off x="4283968" y="1844824"/>
          <a:ext cx="43924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4427984" y="698692"/>
            <a:ext cx="3312368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SU    </a:t>
            </a:r>
            <a:r>
              <a:rPr lang="it-IT" b="1" dirty="0" smtClean="0">
                <a:solidFill>
                  <a:srgbClr val="FF0000"/>
                </a:solidFill>
              </a:rPr>
              <a:t>74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r>
              <a:rPr lang="it-IT" b="1" dirty="0" smtClean="0">
                <a:solidFill>
                  <a:srgbClr val="FF0000"/>
                </a:solidFill>
              </a:rPr>
              <a:t> ( 2 QUAD.)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547664" y="566124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SI RILEVANO MINIMI PROGRESSI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748154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59955"/>
              </p:ext>
            </p:extLst>
          </p:nvPr>
        </p:nvGraphicFramePr>
        <p:xfrm>
          <a:off x="179512" y="1628800"/>
          <a:ext cx="40324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67544" y="6926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1 QUAD.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508104" y="70176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</a:t>
            </a:r>
            <a:r>
              <a:rPr lang="it-IT" b="1" dirty="0" smtClean="0">
                <a:solidFill>
                  <a:srgbClr val="FF0000"/>
                </a:solidFill>
              </a:rPr>
              <a:t>2  </a:t>
            </a:r>
            <a:r>
              <a:rPr lang="it-IT" b="1" dirty="0" smtClean="0">
                <a:solidFill>
                  <a:srgbClr val="FF0000"/>
                </a:solidFill>
              </a:rPr>
              <a:t>QUAD.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1484436"/>
              </p:ext>
            </p:extLst>
          </p:nvPr>
        </p:nvGraphicFramePr>
        <p:xfrm>
          <a:off x="4355976" y="1484784"/>
          <a:ext cx="4572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511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247</Words>
  <Application>Microsoft Office PowerPoint</Application>
  <PresentationFormat>Presentazione su schermo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75</cp:revision>
  <dcterms:created xsi:type="dcterms:W3CDTF">2017-10-22T22:07:45Z</dcterms:created>
  <dcterms:modified xsi:type="dcterms:W3CDTF">2018-06-07T21:44:08Z</dcterms:modified>
</cp:coreProperties>
</file>